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75" r:id="rId2"/>
    <p:sldId id="272" r:id="rId3"/>
    <p:sldId id="256" r:id="rId4"/>
    <p:sldId id="277" r:id="rId5"/>
    <p:sldId id="328" r:id="rId6"/>
    <p:sldId id="330" r:id="rId7"/>
    <p:sldId id="329" r:id="rId8"/>
    <p:sldId id="257" r:id="rId9"/>
    <p:sldId id="273" r:id="rId10"/>
    <p:sldId id="259" r:id="rId11"/>
    <p:sldId id="261" r:id="rId12"/>
    <p:sldId id="258" r:id="rId13"/>
    <p:sldId id="290" r:id="rId14"/>
    <p:sldId id="291" r:id="rId15"/>
    <p:sldId id="292" r:id="rId16"/>
    <p:sldId id="293" r:id="rId17"/>
    <p:sldId id="294" r:id="rId18"/>
    <p:sldId id="325" r:id="rId19"/>
    <p:sldId id="260" r:id="rId20"/>
    <p:sldId id="276" r:id="rId21"/>
    <p:sldId id="327" r:id="rId22"/>
    <p:sldId id="302" r:id="rId23"/>
    <p:sldId id="300" r:id="rId24"/>
    <p:sldId id="313" r:id="rId25"/>
    <p:sldId id="314" r:id="rId26"/>
    <p:sldId id="315" r:id="rId27"/>
    <p:sldId id="316" r:id="rId28"/>
    <p:sldId id="309" r:id="rId29"/>
    <p:sldId id="310" r:id="rId30"/>
    <p:sldId id="311" r:id="rId31"/>
    <p:sldId id="317" r:id="rId32"/>
    <p:sldId id="287" r:id="rId33"/>
    <p:sldId id="288" r:id="rId34"/>
    <p:sldId id="289" r:id="rId35"/>
    <p:sldId id="321" r:id="rId36"/>
    <p:sldId id="322" r:id="rId37"/>
    <p:sldId id="295" r:id="rId38"/>
    <p:sldId id="303" r:id="rId39"/>
    <p:sldId id="304" r:id="rId40"/>
    <p:sldId id="305" r:id="rId41"/>
    <p:sldId id="319" r:id="rId42"/>
    <p:sldId id="324" r:id="rId43"/>
    <p:sldId id="318" r:id="rId44"/>
    <p:sldId id="326" r:id="rId45"/>
    <p:sldId id="32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8" d="100"/>
          <a:sy n="108" d="100"/>
        </p:scale>
        <p:origin x="-349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A3286-1A1A-8F4C-845A-32BAA2A12431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B990D-E139-1446-9E64-E19DDB80A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1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3D7FD-189E-1C43-B3F9-9ED2F7D6B7C9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CE288-D76E-F443-BE21-6FE1D55F8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40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CE288-D76E-F443-BE21-6FE1D55F8F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36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Suggested by Oliver Heaviside in 1893 (analogy with EM), and Henri Poincare in 1905 (special relativity), and Einstein in 1916.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B264E-7515-AC48-8F08-1B3B5E827C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6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0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45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1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7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3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9FC0D-5824-E545-88D8-6B21F9F543AD}" type="datetimeFigureOut">
              <a:rPr lang="en-US" smtClean="0"/>
              <a:t>3/13/19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D8113-FD74-324E-90A6-79C5B2B14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6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6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3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9737" y="2646019"/>
            <a:ext cx="4671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Some ideas about</a:t>
            </a:r>
          </a:p>
          <a:p>
            <a:pPr algn="ctr"/>
            <a:r>
              <a:rPr lang="en-US" sz="2400" dirty="0" smtClean="0"/>
              <a:t>      how to compare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104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380" y="1064260"/>
            <a:ext cx="3527566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simple physical interpretation: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bright="-11000" contras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062" y="2571960"/>
            <a:ext cx="7799768" cy="22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1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927" y="1524885"/>
            <a:ext cx="3505200" cy="229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8843" b="-8843"/>
          <a:stretch/>
        </p:blipFill>
        <p:spPr>
          <a:xfrm>
            <a:off x="3536266" y="3468900"/>
            <a:ext cx="5245100" cy="143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5513" y="601555"/>
            <a:ext cx="6409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Often, we are interested in comparing P with the distribution </a:t>
            </a:r>
          </a:p>
          <a:p>
            <a:r>
              <a:rPr lang="en-US" dirty="0"/>
              <a:t>o</a:t>
            </a:r>
            <a:r>
              <a:rPr lang="en-US" dirty="0" smtClean="0"/>
              <a:t>btained from result of N random draws on P.  How do the </a:t>
            </a:r>
          </a:p>
          <a:p>
            <a:r>
              <a:rPr lang="en-US" dirty="0" smtClean="0"/>
              <a:t>statistical properties of D</a:t>
            </a:r>
            <a:r>
              <a:rPr lang="en-US" baseline="-25000" dirty="0" smtClean="0"/>
              <a:t>KL</a:t>
            </a:r>
            <a:r>
              <a:rPr lang="en-US" dirty="0" smtClean="0"/>
              <a:t> depend on N?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49411" y="5207045"/>
            <a:ext cx="5917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the data is sorted into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bin</a:t>
            </a:r>
            <a:r>
              <a:rPr lang="en-US" dirty="0" smtClean="0"/>
              <a:t> bins, we should expect that </a:t>
            </a:r>
          </a:p>
          <a:p>
            <a:r>
              <a:rPr lang="en-US" dirty="0" smtClean="0"/>
              <a:t>D</a:t>
            </a:r>
            <a:r>
              <a:rPr lang="en-US" baseline="-25000" dirty="0" smtClean="0"/>
              <a:t>KL</a:t>
            </a:r>
            <a:r>
              <a:rPr lang="en-US" dirty="0" smtClean="0"/>
              <a:t> will be of order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bin</a:t>
            </a:r>
            <a:r>
              <a:rPr lang="en-US" dirty="0" smtClean="0"/>
              <a:t>/N.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10549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64" y="356477"/>
            <a:ext cx="5623135" cy="18046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18" y="2685531"/>
            <a:ext cx="7275092" cy="257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01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85422" y="2628141"/>
            <a:ext cx="5609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So, what else can spies do for us?</a:t>
            </a:r>
            <a:endParaRPr lang="en-US" sz="2800" b="1" dirty="0"/>
          </a:p>
        </p:txBody>
      </p:sp>
      <p:pic>
        <p:nvPicPr>
          <p:cNvPr id="5" name="Picture 4" descr="Agen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0" y="5107314"/>
            <a:ext cx="1156378" cy="15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7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ech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71" y="1738202"/>
            <a:ext cx="4961685" cy="3765352"/>
          </a:xfrm>
          <a:prstGeom prst="rect">
            <a:avLst/>
          </a:prstGeom>
        </p:spPr>
      </p:pic>
      <p:pic>
        <p:nvPicPr>
          <p:cNvPr id="3" name="Picture 2" descr="Agent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0" y="5107314"/>
            <a:ext cx="1156378" cy="1559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3520" y="904240"/>
            <a:ext cx="6059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NASA’s Echo I and Echo II “</a:t>
            </a:r>
            <a:r>
              <a:rPr lang="en-US" dirty="0" err="1" smtClean="0"/>
              <a:t>satelloon</a:t>
            </a:r>
            <a:r>
              <a:rPr lang="en-US" dirty="0" smtClean="0"/>
              <a:t>” program (1960-69)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8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Horn_Holmde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70" y="805183"/>
            <a:ext cx="6196292" cy="4874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6116320"/>
            <a:ext cx="213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Holmdel Horn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3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462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penzias_wil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38" y="1051356"/>
            <a:ext cx="6124940" cy="40386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5638800"/>
            <a:ext cx="351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Arno Penzias and Robert Wilson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3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PWCobeW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" b="66150"/>
          <a:stretch/>
        </p:blipFill>
        <p:spPr>
          <a:xfrm>
            <a:off x="88900" y="1850388"/>
            <a:ext cx="8945217" cy="2322000"/>
          </a:xfrm>
          <a:prstGeom prst="rect">
            <a:avLst/>
          </a:prstGeom>
        </p:spPr>
      </p:pic>
      <p:pic>
        <p:nvPicPr>
          <p:cNvPr id="3" name="Picture 2" descr="RHDick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54" y="4054031"/>
            <a:ext cx="2251716" cy="2334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0560" y="916783"/>
            <a:ext cx="5249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Completely</a:t>
            </a:r>
            <a:r>
              <a:rPr lang="en-US" sz="1600" dirty="0" smtClean="0"/>
              <a:t> uniform microwave background at 300 GHz!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06723" y="4469329"/>
            <a:ext cx="589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Princeton to the rescue … In early 1960s </a:t>
            </a:r>
            <a:r>
              <a:rPr lang="en-US" sz="1600" dirty="0" err="1" smtClean="0"/>
              <a:t>Dicke</a:t>
            </a:r>
            <a:r>
              <a:rPr lang="en-US" sz="1600" dirty="0" smtClean="0"/>
              <a:t>, </a:t>
            </a:r>
            <a:r>
              <a:rPr lang="en-US" sz="1600" dirty="0" err="1" smtClean="0"/>
              <a:t>Zeldovich</a:t>
            </a:r>
            <a:r>
              <a:rPr lang="en-US" sz="1600" dirty="0" smtClean="0"/>
              <a:t> and Igor </a:t>
            </a:r>
            <a:r>
              <a:rPr lang="en-US" sz="1600" dirty="0" err="1" smtClean="0"/>
              <a:t>Novikov</a:t>
            </a:r>
            <a:r>
              <a:rPr lang="en-US" sz="1600" dirty="0" smtClean="0"/>
              <a:t> independently suggested such radiation as a remnant of the Big Bang some 13.8 billion years ago!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776184" y="3684699"/>
            <a:ext cx="163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Galactic plane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247971" y="3212946"/>
            <a:ext cx="470971" cy="4717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66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3" name="Picture 2" descr="RHDick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60" y="4772376"/>
            <a:ext cx="1879197" cy="194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ick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25" y="3552269"/>
            <a:ext cx="7954611" cy="988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28366" y="427385"/>
            <a:ext cx="494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Penizias</a:t>
            </a:r>
            <a:r>
              <a:rPr lang="en-US" dirty="0" smtClean="0"/>
              <a:t> and Wilson knew </a:t>
            </a:r>
            <a:r>
              <a:rPr lang="en-US" i="1" dirty="0" smtClean="0"/>
              <a:t>nothing</a:t>
            </a:r>
            <a:r>
              <a:rPr lang="en-US" dirty="0" smtClean="0"/>
              <a:t> about CMB: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034" y="3063459"/>
            <a:ext cx="5220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They didn’t know how to say “thank you” either:</a:t>
            </a:r>
            <a:endParaRPr lang="en-US" dirty="0"/>
          </a:p>
        </p:txBody>
      </p:sp>
      <p:pic>
        <p:nvPicPr>
          <p:cNvPr id="8" name="Picture 7" descr="Dick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1" y="1023458"/>
            <a:ext cx="7713414" cy="1552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515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462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6449" y="490156"/>
            <a:ext cx="493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SMICA map of CMB temperature fluctuations:</a:t>
            </a:r>
            <a:endParaRPr lang="en-US" dirty="0"/>
          </a:p>
        </p:txBody>
      </p:sp>
      <p:pic>
        <p:nvPicPr>
          <p:cNvPr id="6" name="Picture 5" descr="jca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7" y="859488"/>
            <a:ext cx="4499481" cy="18491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92688" y="2813000"/>
            <a:ext cx="8187555" cy="3079397"/>
            <a:chOff x="692688" y="2813000"/>
            <a:chExt cx="8187555" cy="3079397"/>
          </a:xfrm>
        </p:grpSpPr>
        <p:pic>
          <p:nvPicPr>
            <p:cNvPr id="3" name="Picture 2" descr="smic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2740" y="2813000"/>
              <a:ext cx="5587503" cy="307939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2688" y="4009575"/>
              <a:ext cx="2346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Is the data Gaussian?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78679" y="1531442"/>
            <a:ext cx="3905413" cy="1071285"/>
            <a:chOff x="4210014" y="1588081"/>
            <a:chExt cx="3905413" cy="1071285"/>
          </a:xfrm>
        </p:grpSpPr>
        <p:grpSp>
          <p:nvGrpSpPr>
            <p:cNvPr id="11" name="Group 10"/>
            <p:cNvGrpSpPr/>
            <p:nvPr/>
          </p:nvGrpSpPr>
          <p:grpSpPr>
            <a:xfrm>
              <a:off x="4909367" y="1588081"/>
              <a:ext cx="3206060" cy="1071285"/>
              <a:chOff x="4909367" y="1588081"/>
              <a:chExt cx="3206060" cy="1071285"/>
            </a:xfrm>
          </p:grpSpPr>
          <p:pic>
            <p:nvPicPr>
              <p:cNvPr id="9" name="Picture 8" descr="agent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9367" y="1588081"/>
                <a:ext cx="1071285" cy="1071285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789149" y="1811408"/>
                <a:ext cx="23262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= </a:t>
                </a:r>
                <a:r>
                  <a:rPr lang="en-US" sz="2000" b="1" dirty="0" err="1" smtClean="0"/>
                  <a:t>Pavel</a:t>
                </a:r>
                <a:r>
                  <a:rPr lang="en-US" sz="2000" b="1" dirty="0" smtClean="0"/>
                  <a:t> </a:t>
                </a:r>
                <a:r>
                  <a:rPr lang="en-US" sz="2000" b="1" dirty="0" err="1" smtClean="0"/>
                  <a:t>Naselsky</a:t>
                </a:r>
                <a:endParaRPr lang="en-US" sz="2000" b="1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210014" y="1805641"/>
              <a:ext cx="8793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and</a:t>
              </a:r>
              <a:endParaRPr lang="en-US" sz="3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41401" y="6325295"/>
            <a:ext cx="198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KL says that it is.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32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462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NS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620"/>
            <a:ext cx="9144000" cy="139147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39065" y="2294166"/>
            <a:ext cx="4720144" cy="3329362"/>
            <a:chOff x="2239065" y="2294166"/>
            <a:chExt cx="4720144" cy="3329362"/>
          </a:xfrm>
        </p:grpSpPr>
        <p:pic>
          <p:nvPicPr>
            <p:cNvPr id="6" name="Picture 5" descr="leible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809" y="2294166"/>
              <a:ext cx="1930400" cy="2921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up 8"/>
            <p:cNvGrpSpPr/>
            <p:nvPr/>
          </p:nvGrpSpPr>
          <p:grpSpPr>
            <a:xfrm>
              <a:off x="2239065" y="2294166"/>
              <a:ext cx="1930400" cy="3329362"/>
              <a:chOff x="2239065" y="2294166"/>
              <a:chExt cx="1930400" cy="3329362"/>
            </a:xfrm>
          </p:grpSpPr>
          <p:pic>
            <p:nvPicPr>
              <p:cNvPr id="5" name="Picture 4" descr="kullback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9065" y="2294166"/>
                <a:ext cx="1930400" cy="2921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605205" y="5254196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1907-1994</a:t>
                </a:r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405801" y="5254086"/>
              <a:ext cx="1184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1914-2003</a:t>
              </a:r>
              <a:endParaRPr lang="en-US" dirty="0"/>
            </a:p>
          </p:txBody>
        </p:sp>
      </p:grpSp>
      <p:pic>
        <p:nvPicPr>
          <p:cNvPr id="11" name="Picture 10" descr="agen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89" y="6156350"/>
            <a:ext cx="641632" cy="641632"/>
          </a:xfrm>
          <a:prstGeom prst="rect">
            <a:avLst/>
          </a:prstGeom>
        </p:spPr>
      </p:pic>
      <p:pic>
        <p:nvPicPr>
          <p:cNvPr id="12" name="Picture 11" descr="agent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9" t="-3" r="26465" b="71846"/>
          <a:stretch/>
        </p:blipFill>
        <p:spPr>
          <a:xfrm>
            <a:off x="8133833" y="47671"/>
            <a:ext cx="641632" cy="38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0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462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EndSmi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51000"/>
            <a:ext cx="8382000" cy="3535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41037" y="4329256"/>
            <a:ext cx="1109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288568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2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8422" y="1196679"/>
            <a:ext cx="3252089" cy="429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0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1200" y="355600"/>
            <a:ext cx="2403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Gravitational Waves: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36807" y="950406"/>
            <a:ext cx="410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Accelerating </a:t>
            </a:r>
            <a:r>
              <a:rPr lang="en-US" i="1" dirty="0" smtClean="0"/>
              <a:t>charges</a:t>
            </a:r>
            <a:r>
              <a:rPr lang="en-US" dirty="0" smtClean="0"/>
              <a:t> radiate transverse  </a:t>
            </a:r>
          </a:p>
          <a:p>
            <a:r>
              <a:rPr lang="en-US" dirty="0" smtClean="0"/>
              <a:t>electromagnetic waves. </a:t>
            </a:r>
            <a:endParaRPr lang="en-US" dirty="0"/>
          </a:p>
        </p:txBody>
      </p:sp>
      <p:pic>
        <p:nvPicPr>
          <p:cNvPr id="5" name="Picture 4" descr="EMwav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45897"/>
            <a:ext cx="2113280" cy="1502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3280" y="2348036"/>
            <a:ext cx="7416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Accelerating </a:t>
            </a:r>
            <a:r>
              <a:rPr lang="en-US" i="1" dirty="0" smtClean="0"/>
              <a:t>masses</a:t>
            </a:r>
            <a:r>
              <a:rPr lang="en-US" dirty="0" smtClean="0"/>
              <a:t> radiate gravitational waves that are also </a:t>
            </a:r>
          </a:p>
          <a:p>
            <a:r>
              <a:rPr lang="en-US" dirty="0" smtClean="0"/>
              <a:t>transverse.  A gravitational wave in direction </a:t>
            </a:r>
            <a:r>
              <a:rPr lang="en-US" i="1" dirty="0" smtClean="0"/>
              <a:t>z</a:t>
            </a:r>
            <a:r>
              <a:rPr lang="en-US" dirty="0" smtClean="0"/>
              <a:t> will alternately squeeze </a:t>
            </a:r>
          </a:p>
          <a:p>
            <a:r>
              <a:rPr lang="en-US" dirty="0"/>
              <a:t>a</a:t>
            </a:r>
            <a:r>
              <a:rPr lang="en-US" dirty="0" smtClean="0"/>
              <a:t>nd stretch space in the perpendicular directions </a:t>
            </a:r>
            <a:r>
              <a:rPr lang="en-US" i="1" dirty="0" smtClean="0"/>
              <a:t>x</a:t>
            </a:r>
            <a:r>
              <a:rPr lang="en-US" dirty="0" smtClean="0"/>
              <a:t> and </a:t>
            </a:r>
            <a:r>
              <a:rPr lang="en-US" i="1" dirty="0" smtClean="0"/>
              <a:t>y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9" name="Picture 8" descr="Alber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5" y="3610427"/>
            <a:ext cx="8392221" cy="215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71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462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SchematicLI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29" y="1083784"/>
            <a:ext cx="6710433" cy="3615215"/>
          </a:xfrm>
          <a:prstGeom prst="rect">
            <a:avLst/>
          </a:prstGeom>
        </p:spPr>
      </p:pic>
      <p:pic>
        <p:nvPicPr>
          <p:cNvPr id="5" name="Picture 4" descr="Screenshot 2017-03-28 12.21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8" y="4433352"/>
            <a:ext cx="4476462" cy="127514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2667000" y="3701143"/>
            <a:ext cx="408214" cy="73220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40857" y="5708498"/>
            <a:ext cx="5851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(This wave form is characteristic for any “catastrophic” event.)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8793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H0L0_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29" y="1624268"/>
            <a:ext cx="4869231" cy="3620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38128" y="1366144"/>
            <a:ext cx="1466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See the event?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27049" y="2501987"/>
            <a:ext cx="1371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See the scale!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998019" y="1624268"/>
            <a:ext cx="740109" cy="7694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</p:cNvCxnSpPr>
          <p:nvPr/>
        </p:nvCxnSpPr>
        <p:spPr>
          <a:xfrm flipV="1">
            <a:off x="1998839" y="2501989"/>
            <a:ext cx="569727" cy="169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84300" y="5371280"/>
            <a:ext cx="642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“Noise” is roughly </a:t>
            </a:r>
            <a:r>
              <a:rPr lang="en-US" sz="1600" dirty="0"/>
              <a:t>3</a:t>
            </a:r>
            <a:r>
              <a:rPr lang="en-US" sz="1600" dirty="0" smtClean="0"/>
              <a:t>00 times larger than “signal”.  Cleaning is required!  Unfortunately, the available data has been “pre-cleaned” with unknown consequences.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57300" y="736600"/>
            <a:ext cx="588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initial 32 s time records for Hanford and Livingston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05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66" y="1393415"/>
            <a:ext cx="6336696" cy="4045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1766" y="576133"/>
            <a:ext cx="6180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sensitivity = Noise!  This includes narrow resonances </a:t>
            </a:r>
          </a:p>
          <a:p>
            <a:r>
              <a:rPr lang="en-US" dirty="0" smtClean="0"/>
              <a:t>(e.g., calibration signals and 60 Hz noise and harmonics).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26933" y="5952067"/>
            <a:ext cx="280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cleaning is essential.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1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462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CleanDirt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r="3236" b="7810"/>
          <a:stretch/>
        </p:blipFill>
        <p:spPr>
          <a:xfrm>
            <a:off x="2750400" y="615800"/>
            <a:ext cx="3927600" cy="46728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829976" y="837104"/>
            <a:ext cx="19242" cy="6868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568566" y="2241900"/>
            <a:ext cx="0" cy="6350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35812" y="2540178"/>
            <a:ext cx="67350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44014" y="2405533"/>
            <a:ext cx="1533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LIGO GW150914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0583" y="5403800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simplest possible cleaning is sufficient to reveal the signal!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73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039" y="529204"/>
            <a:ext cx="162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signals …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02368" y="913003"/>
            <a:ext cx="7825434" cy="2729263"/>
            <a:chOff x="702368" y="1323044"/>
            <a:chExt cx="7825434" cy="2729263"/>
          </a:xfrm>
        </p:grpSpPr>
        <p:grpSp>
          <p:nvGrpSpPr>
            <p:cNvPr id="6" name="Group 5"/>
            <p:cNvGrpSpPr/>
            <p:nvPr/>
          </p:nvGrpSpPr>
          <p:grpSpPr>
            <a:xfrm>
              <a:off x="702368" y="1323044"/>
              <a:ext cx="7825434" cy="2729263"/>
              <a:chOff x="702368" y="1111362"/>
              <a:chExt cx="7825434" cy="2729263"/>
            </a:xfrm>
          </p:grpSpPr>
          <p:pic>
            <p:nvPicPr>
              <p:cNvPr id="3" name="Picture 2" descr="H1_cmp_02s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368" y="1111362"/>
                <a:ext cx="4002530" cy="2729263"/>
              </a:xfrm>
              <a:prstGeom prst="rect">
                <a:avLst/>
              </a:prstGeom>
            </p:spPr>
          </p:pic>
          <p:pic>
            <p:nvPicPr>
              <p:cNvPr id="5" name="Picture 4" descr="L1_cmp_02s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04" r="-14404"/>
              <a:stretch/>
            </p:blipFill>
            <p:spPr>
              <a:xfrm>
                <a:off x="4525272" y="1111362"/>
                <a:ext cx="4002530" cy="2729263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847322" y="3088626"/>
              <a:ext cx="10310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</a:t>
              </a:r>
              <a:r>
                <a:rPr lang="en-US" sz="1600" baseline="-25000" dirty="0" smtClean="0"/>
                <a:t>H</a:t>
              </a:r>
              <a:r>
                <a:rPr lang="en-US" sz="1600" dirty="0" smtClean="0"/>
                <a:t> = 0.97 </a:t>
              </a:r>
              <a:endParaRPr lang="en-US" sz="16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08998" y="3088626"/>
              <a:ext cx="999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</a:t>
              </a:r>
              <a:r>
                <a:rPr lang="en-US" sz="1600" baseline="-25000" dirty="0" smtClean="0"/>
                <a:t>L</a:t>
              </a:r>
              <a:r>
                <a:rPr lang="en-US" sz="1600" dirty="0" smtClean="0"/>
                <a:t> = 0.95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82549" y="3416583"/>
            <a:ext cx="3713886" cy="2761080"/>
            <a:chOff x="2668329" y="3491097"/>
            <a:chExt cx="3713886" cy="2761080"/>
          </a:xfrm>
        </p:grpSpPr>
        <p:pic>
          <p:nvPicPr>
            <p:cNvPr id="10" name="Picture 9" descr="H1L1_shifte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329" y="3491097"/>
              <a:ext cx="3713886" cy="27610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431235" y="5349769"/>
              <a:ext cx="1677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</a:t>
              </a:r>
              <a:r>
                <a:rPr lang="en-US" sz="1600" baseline="-25000" dirty="0" smtClean="0"/>
                <a:t>HL</a:t>
              </a:r>
              <a:r>
                <a:rPr lang="en-US" sz="1600" dirty="0" smtClean="0"/>
                <a:t> = 0.67 – 0.79</a:t>
              </a:r>
              <a:endParaRPr lang="en-US" sz="1600" dirty="0"/>
            </a:p>
          </p:txBody>
        </p:sp>
      </p:grpSp>
      <p:pic>
        <p:nvPicPr>
          <p:cNvPr id="14" name="Picture 13" descr="Screenshot 2017-04-26 09.49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72" y="4283237"/>
            <a:ext cx="4365322" cy="8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29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214" y="979714"/>
            <a:ext cx="390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Pearson cross-correlation coefficient:</a:t>
            </a:r>
            <a:endParaRPr lang="en-US" dirty="0"/>
          </a:p>
        </p:txBody>
      </p:sp>
      <p:pic>
        <p:nvPicPr>
          <p:cNvPr id="3" name="Picture 2" descr="Screenshot 2017-03-28 13.35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66" y="1942588"/>
            <a:ext cx="3778249" cy="1926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1100" y="4666734"/>
            <a:ext cx="539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Here, </a:t>
            </a:r>
            <a:r>
              <a:rPr lang="en-US" dirty="0" err="1" smtClean="0"/>
              <a:t>τis</a:t>
            </a:r>
            <a:r>
              <a:rPr lang="en-US" dirty="0" smtClean="0"/>
              <a:t> the time shift between the two detectors.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26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462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 descr="short_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857" y="3008997"/>
            <a:ext cx="5022406" cy="3733896"/>
          </a:xfrm>
          <a:prstGeom prst="rect">
            <a:avLst/>
          </a:prstGeom>
        </p:spPr>
      </p:pic>
      <p:pic>
        <p:nvPicPr>
          <p:cNvPr id="6" name="Picture 5" descr="short_6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58" b="5804"/>
          <a:stretch/>
        </p:blipFill>
        <p:spPr>
          <a:xfrm>
            <a:off x="581818" y="651333"/>
            <a:ext cx="4698000" cy="351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0857" y="1048786"/>
            <a:ext cx="137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τ</a:t>
            </a:r>
            <a:r>
              <a:rPr lang="en-US" dirty="0" smtClean="0"/>
              <a:t> = 6.9 </a:t>
            </a:r>
            <a:r>
              <a:rPr lang="en-US" dirty="0" err="1" smtClean="0"/>
              <a:t>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14048" y="3444636"/>
            <a:ext cx="116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dirty="0" smtClean="0"/>
              <a:t>= 4 </a:t>
            </a:r>
            <a:r>
              <a:rPr lang="en-US" dirty="0" err="1" smtClean="0"/>
              <a:t>ms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793940" y="1808874"/>
            <a:ext cx="1813769" cy="400110"/>
            <a:chOff x="6105736" y="1708666"/>
            <a:chExt cx="1813769" cy="400110"/>
          </a:xfrm>
        </p:grpSpPr>
        <p:sp>
          <p:nvSpPr>
            <p:cNvPr id="10" name="Rectangle 9"/>
            <p:cNvSpPr/>
            <p:nvPr/>
          </p:nvSpPr>
          <p:spPr>
            <a:xfrm>
              <a:off x="6105736" y="1708666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τ</a:t>
              </a:r>
              <a:endParaRPr lang="en-US" sz="2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58749" y="1730090"/>
              <a:ext cx="1560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 6.9 ± 0.4 </a:t>
              </a:r>
              <a:r>
                <a:rPr lang="en-US" dirty="0" err="1" smtClean="0"/>
                <a:t>ms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2032" y="4458625"/>
            <a:ext cx="3552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C(</a:t>
            </a:r>
            <a:r>
              <a:rPr lang="en-US" sz="1600" dirty="0" err="1" smtClean="0"/>
              <a:t>τ</a:t>
            </a:r>
            <a:r>
              <a:rPr lang="en-US" sz="1600" dirty="0" smtClean="0"/>
              <a:t>) makes it is simple to determine 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he time delay between H and L.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197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462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76952" y="683900"/>
            <a:ext cx="393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Kullback-Leibler</a:t>
            </a:r>
            <a:r>
              <a:rPr lang="en-US" b="1" dirty="0" smtClean="0"/>
              <a:t> divergence (1951):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20239" y="1487205"/>
            <a:ext cx="6179237" cy="673100"/>
            <a:chOff x="1320239" y="1487205"/>
            <a:chExt cx="6179237" cy="673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1115"/>
            <a:stretch/>
          </p:blipFill>
          <p:spPr>
            <a:xfrm>
              <a:off x="1320239" y="1487205"/>
              <a:ext cx="3254766" cy="6731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30089" y="1591345"/>
              <a:ext cx="401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or</a:t>
              </a:r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37964" r="673"/>
            <a:stretch/>
          </p:blipFill>
          <p:spPr>
            <a:xfrm>
              <a:off x="5231476" y="1524000"/>
              <a:ext cx="2268000" cy="6096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28922" y="2757312"/>
            <a:ext cx="5851154" cy="923032"/>
            <a:chOff x="1128922" y="2757312"/>
            <a:chExt cx="5851154" cy="923032"/>
          </a:xfrm>
        </p:grpSpPr>
        <p:sp>
          <p:nvSpPr>
            <p:cNvPr id="12" name="TextBox 11"/>
            <p:cNvSpPr txBox="1"/>
            <p:nvPr/>
          </p:nvSpPr>
          <p:spPr>
            <a:xfrm>
              <a:off x="1128922" y="2757312"/>
              <a:ext cx="2595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Lots of nice properties:</a:t>
              </a:r>
              <a:endParaRPr lang="en-US" b="1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295489" y="3311012"/>
              <a:ext cx="4684587" cy="369332"/>
              <a:chOff x="1213590" y="3475080"/>
              <a:chExt cx="4095881" cy="36933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r="2173"/>
              <a:stretch/>
            </p:blipFill>
            <p:spPr>
              <a:xfrm>
                <a:off x="1213590" y="3556000"/>
                <a:ext cx="1652400" cy="2667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397622" y="3475080"/>
                <a:ext cx="1911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</a:t>
                </a:r>
                <a:r>
                  <a:rPr lang="en-US" dirty="0" smtClean="0"/>
                  <a:t>ince   </a:t>
                </a:r>
                <a:r>
                  <a:rPr lang="en-US" dirty="0" err="1" smtClean="0"/>
                  <a:t>ln</a:t>
                </a:r>
                <a:r>
                  <a:rPr lang="en-US" dirty="0" smtClean="0"/>
                  <a:t> (x)  ≤  x - 1 </a:t>
                </a:r>
                <a:endParaRPr lang="en-US" dirty="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97435" y="4201102"/>
            <a:ext cx="7992000" cy="1269775"/>
            <a:chOff x="797435" y="4201102"/>
            <a:chExt cx="7992000" cy="1269775"/>
          </a:xfrm>
        </p:grpSpPr>
        <p:sp>
          <p:nvSpPr>
            <p:cNvPr id="15" name="TextBox 14"/>
            <p:cNvSpPr txBox="1"/>
            <p:nvPr/>
          </p:nvSpPr>
          <p:spPr>
            <a:xfrm>
              <a:off x="1128922" y="4201102"/>
              <a:ext cx="4322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 </a:t>
              </a:r>
              <a:r>
                <a:rPr lang="en-US" dirty="0" smtClean="0"/>
                <a:t>Invariance under parameter changes:</a:t>
              </a:r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l="13388" r="-786"/>
            <a:stretch/>
          </p:blipFill>
          <p:spPr>
            <a:xfrm>
              <a:off x="797435" y="4938630"/>
              <a:ext cx="7992000" cy="53224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6134591" y="735233"/>
            <a:ext cx="1879926" cy="2140576"/>
            <a:chOff x="6160989" y="735233"/>
            <a:chExt cx="1879926" cy="2140576"/>
          </a:xfrm>
        </p:grpSpPr>
        <p:sp>
          <p:nvSpPr>
            <p:cNvPr id="18" name="TextBox 17"/>
            <p:cNvSpPr txBox="1"/>
            <p:nvPr/>
          </p:nvSpPr>
          <p:spPr>
            <a:xfrm>
              <a:off x="6328105" y="735233"/>
              <a:ext cx="985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entropy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Straight Arrow Connector 19"/>
            <p:cNvCxnSpPr>
              <a:stCxn id="18" idx="2"/>
            </p:cNvCxnSpPr>
            <p:nvPr/>
          </p:nvCxnSpPr>
          <p:spPr>
            <a:xfrm>
              <a:off x="6820619" y="1104565"/>
              <a:ext cx="31114" cy="4194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8" idx="2"/>
            </p:cNvCxnSpPr>
            <p:nvPr/>
          </p:nvCxnSpPr>
          <p:spPr>
            <a:xfrm flipH="1">
              <a:off x="6160989" y="1104565"/>
              <a:ext cx="659630" cy="6109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484079" y="2506477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</a:t>
              </a:r>
              <a:r>
                <a:rPr lang="en-US" dirty="0" smtClean="0">
                  <a:solidFill>
                    <a:srgbClr val="FF0000"/>
                  </a:solidFill>
                </a:rPr>
                <a:t>ross entropy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6160989" y="1960677"/>
              <a:ext cx="913565" cy="545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6985426" y="2160305"/>
              <a:ext cx="89128" cy="3461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7799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Screenshot 2017-04-21 10.58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1730977"/>
            <a:ext cx="6016053" cy="426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400" y="635000"/>
            <a:ext cx="6432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cross-</a:t>
            </a:r>
            <a:r>
              <a:rPr lang="en-US" dirty="0" err="1" smtClean="0"/>
              <a:t>correlator</a:t>
            </a:r>
            <a:r>
              <a:rPr lang="en-US" dirty="0" smtClean="0"/>
              <a:t> between Hanford and Livingston signals </a:t>
            </a:r>
          </a:p>
          <a:p>
            <a:r>
              <a:rPr lang="en-US" dirty="0"/>
              <a:t>a</a:t>
            </a:r>
            <a:r>
              <a:rPr lang="en-US" dirty="0" smtClean="0"/>
              <a:t>s a function of the time delay.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829300" y="4902200"/>
            <a:ext cx="609600" cy="10959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25692" y="6067511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“confirmation” of the event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1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HL_calLine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" r="3905"/>
          <a:stretch/>
        </p:blipFill>
        <p:spPr>
          <a:xfrm>
            <a:off x="1188000" y="1350433"/>
            <a:ext cx="3214800" cy="2738967"/>
          </a:xfrm>
          <a:prstGeom prst="rect">
            <a:avLst/>
          </a:prstGeom>
        </p:spPr>
      </p:pic>
      <p:pic>
        <p:nvPicPr>
          <p:cNvPr id="3" name="Picture 2" descr="HL_calLine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2657"/>
          <a:stretch/>
        </p:blipFill>
        <p:spPr>
          <a:xfrm>
            <a:off x="4630466" y="1350433"/>
            <a:ext cx="3327429" cy="2738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6334" y="4228068"/>
            <a:ext cx="5662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Hanford has calibration lines at 35.9 and 36.7 Hz; Livingston </a:t>
            </a:r>
          </a:p>
          <a:p>
            <a:r>
              <a:rPr lang="en-US" sz="1600" dirty="0" smtClean="0"/>
              <a:t>has similar lines at 34.7 and 35.3 Hz.</a:t>
            </a:r>
          </a:p>
          <a:p>
            <a:endParaRPr lang="en-US" sz="1600" dirty="0"/>
          </a:p>
          <a:p>
            <a:r>
              <a:rPr lang="en-US" sz="1600" dirty="0" smtClean="0"/>
              <a:t>The </a:t>
            </a:r>
            <a:r>
              <a:rPr lang="en-US" sz="1600" i="1" dirty="0" smtClean="0"/>
              <a:t>same</a:t>
            </a:r>
            <a:r>
              <a:rPr lang="en-US" sz="1600" dirty="0" smtClean="0"/>
              <a:t> 7 </a:t>
            </a:r>
            <a:r>
              <a:rPr lang="en-US" sz="1600" dirty="0" err="1" smtClean="0"/>
              <a:t>ms</a:t>
            </a:r>
            <a:r>
              <a:rPr lang="en-US" sz="1600" dirty="0" smtClean="0"/>
              <a:t> shift brings these lines in phase.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417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Number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28" y="1638300"/>
            <a:ext cx="5765800" cy="3581400"/>
          </a:xfrm>
          <a:prstGeom prst="rect">
            <a:avLst/>
          </a:prstGeom>
        </p:spPr>
      </p:pic>
      <p:pic>
        <p:nvPicPr>
          <p:cNvPr id="3" name="Picture 2" descr="NumberPlat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28" y="1638300"/>
            <a:ext cx="5765800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786" y="752929"/>
            <a:ext cx="6930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Police routinely use template analysis because they know </a:t>
            </a:r>
            <a:r>
              <a:rPr lang="en-US" i="1" dirty="0" smtClean="0"/>
              <a:t>exactly</a:t>
            </a:r>
            <a:r>
              <a:rPr lang="en-US" dirty="0" smtClean="0"/>
              <a:t> </a:t>
            </a:r>
          </a:p>
          <a:p>
            <a:r>
              <a:rPr lang="en-US" dirty="0"/>
              <a:t>w</a:t>
            </a:r>
            <a:r>
              <a:rPr lang="en-US" dirty="0" smtClean="0"/>
              <a:t>hat to look for.</a:t>
            </a:r>
            <a:endParaRPr lang="en-US" dirty="0"/>
          </a:p>
        </p:txBody>
      </p:sp>
      <p:pic>
        <p:nvPicPr>
          <p:cNvPr id="10" name="Picture 9" descr="plates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1018" r="628" b="916"/>
          <a:stretch/>
        </p:blipFill>
        <p:spPr>
          <a:xfrm>
            <a:off x="1705428" y="1638300"/>
            <a:ext cx="5767200" cy="3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5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Number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28" y="1638300"/>
            <a:ext cx="5765800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786" y="752929"/>
            <a:ext cx="5259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a French license plate would cause problems.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3427" y="5397500"/>
            <a:ext cx="57602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 must know the probability that an observed event </a:t>
            </a:r>
          </a:p>
          <a:p>
            <a:r>
              <a:rPr lang="en-US" sz="1600" dirty="0" smtClean="0"/>
              <a:t>is a gravitational wave and that it is due to black hole merger.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233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552700"/>
            <a:ext cx="61595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WrongMass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2436" b="31401"/>
          <a:stretch/>
        </p:blipFill>
        <p:spPr>
          <a:xfrm>
            <a:off x="2152555" y="1022112"/>
            <a:ext cx="4352400" cy="228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317" y="375781"/>
            <a:ext cx="29188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Secret Template</a:t>
            </a:r>
          </a:p>
          <a:p>
            <a:endParaRPr lang="en-US" dirty="0"/>
          </a:p>
        </p:txBody>
      </p:sp>
      <p:pic>
        <p:nvPicPr>
          <p:cNvPr id="5" name="Picture 4" descr="tpl_compare_bestfit_PRL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86" y="3304512"/>
            <a:ext cx="4575507" cy="340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5114" y="3417588"/>
            <a:ext cx="41223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an enormous degeneracy in</a:t>
            </a:r>
          </a:p>
          <a:p>
            <a:r>
              <a:rPr lang="en-US" dirty="0"/>
              <a:t>t</a:t>
            </a:r>
            <a:r>
              <a:rPr lang="en-US" dirty="0" smtClean="0"/>
              <a:t>he templates that makes it very hard </a:t>
            </a:r>
          </a:p>
          <a:p>
            <a:r>
              <a:rPr lang="en-US" dirty="0" smtClean="0"/>
              <a:t>(impossible) to determine masses with </a:t>
            </a:r>
          </a:p>
          <a:p>
            <a:r>
              <a:rPr lang="en-US" dirty="0" smtClean="0"/>
              <a:t>accuracy!</a:t>
            </a:r>
          </a:p>
          <a:p>
            <a:endParaRPr lang="en-US" dirty="0"/>
          </a:p>
          <a:p>
            <a:r>
              <a:rPr lang="en-US" dirty="0" smtClean="0"/>
              <a:t>The use of the “secret template” does </a:t>
            </a:r>
          </a:p>
          <a:p>
            <a:r>
              <a:rPr lang="en-US" i="1" dirty="0"/>
              <a:t>n</a:t>
            </a:r>
            <a:r>
              <a:rPr lang="en-US" i="1" dirty="0" smtClean="0"/>
              <a:t>ot</a:t>
            </a:r>
            <a:r>
              <a:rPr lang="en-US" dirty="0" smtClean="0"/>
              <a:t> change our results!  LIGO knows </a:t>
            </a:r>
          </a:p>
          <a:p>
            <a:r>
              <a:rPr lang="en-US" dirty="0"/>
              <a:t>t</a:t>
            </a:r>
            <a:r>
              <a:rPr lang="en-US" dirty="0" smtClean="0"/>
              <a:t>his but will not admit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02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5429" y="5651500"/>
            <a:ext cx="435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LIGO’s masses are </a:t>
            </a:r>
            <a:r>
              <a:rPr lang="en-US" i="1" dirty="0" smtClean="0"/>
              <a:t>completely</a:t>
            </a:r>
            <a:r>
              <a:rPr lang="en-US" dirty="0" smtClean="0"/>
              <a:t> uncertain!</a:t>
            </a:r>
            <a:endParaRPr lang="en-US" dirty="0"/>
          </a:p>
        </p:txBody>
      </p:sp>
      <p:pic>
        <p:nvPicPr>
          <p:cNvPr id="5" name="Picture 4" descr="m1m2opti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5100"/>
            <a:ext cx="7759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642" y="930664"/>
            <a:ext cx="3517900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749" y="3295997"/>
            <a:ext cx="35433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40" y="451807"/>
            <a:ext cx="2534254" cy="3345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513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Screenshot 2017-04-08 11.59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833" y="1663700"/>
            <a:ext cx="5977092" cy="2684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792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30300" y="1319431"/>
            <a:ext cx="6388100" cy="2857500"/>
            <a:chOff x="800100" y="1612900"/>
            <a:chExt cx="7023100" cy="3251200"/>
          </a:xfrm>
        </p:grpSpPr>
        <p:pic>
          <p:nvPicPr>
            <p:cNvPr id="3" name="Picture 2" descr="plancksa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1612900"/>
              <a:ext cx="3251200" cy="3251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 descr="maxplanck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612900"/>
              <a:ext cx="3251200" cy="3251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TextBox 1"/>
          <p:cNvSpPr txBox="1"/>
          <p:nvPr/>
        </p:nvSpPr>
        <p:spPr>
          <a:xfrm>
            <a:off x="800100" y="673100"/>
            <a:ext cx="1394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Planck × 2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36699" y="4419600"/>
            <a:ext cx="3796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Any image can be written as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Screenshot 2017-04-08 14.07.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051" y="4871625"/>
            <a:ext cx="2458977" cy="483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6700" y="5511800"/>
            <a:ext cx="6353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what do we get if we mix the amplitude from the Planck </a:t>
            </a:r>
          </a:p>
          <a:p>
            <a:r>
              <a:rPr lang="en-US" dirty="0" smtClean="0"/>
              <a:t>satellite image with the phases of the Max Planck image?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42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8933" y="879192"/>
            <a:ext cx="73274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KL divergence is convex:  </a:t>
            </a:r>
          </a:p>
          <a:p>
            <a:endParaRPr lang="en-US" dirty="0"/>
          </a:p>
          <a:p>
            <a:r>
              <a:rPr lang="en-US" dirty="0" smtClean="0"/>
              <a:t>Consider D</a:t>
            </a:r>
            <a:r>
              <a:rPr lang="en-US" baseline="-25000" dirty="0" smtClean="0"/>
              <a:t>KL</a:t>
            </a:r>
            <a:r>
              <a:rPr lang="en-US" dirty="0" smtClean="0"/>
              <a:t>(p, [1-x]</a:t>
            </a:r>
            <a:r>
              <a:rPr lang="en-US" dirty="0" err="1" smtClean="0"/>
              <a:t>p+xq</a:t>
            </a:r>
            <a:r>
              <a:rPr lang="en-US" dirty="0" smtClean="0"/>
              <a:t>) for 0 &lt; x &lt; 1.  Convexity says that this divergence is always less than the linear interpolation for any choice of the distributions p and q.</a:t>
            </a:r>
          </a:p>
          <a:p>
            <a:endParaRPr lang="en-US" dirty="0" smtClean="0"/>
          </a:p>
          <a:p>
            <a:r>
              <a:rPr lang="en-US" dirty="0" smtClean="0"/>
              <a:t>     </a:t>
            </a:r>
            <a:endParaRPr lang="en-US" dirty="0"/>
          </a:p>
        </p:txBody>
      </p:sp>
      <p:pic>
        <p:nvPicPr>
          <p:cNvPr id="3" name="Picture 2" descr="convexity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67" y="2541227"/>
            <a:ext cx="3641324" cy="22454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8933" y="4982086"/>
            <a:ext cx="7206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Convexity ensures that Jensen’s inequality, </a:t>
            </a:r>
            <a:r>
              <a:rPr lang="en-US" dirty="0" err="1" smtClean="0"/>
              <a:t>Hölder’s</a:t>
            </a:r>
            <a:r>
              <a:rPr lang="en-US" dirty="0" smtClean="0"/>
              <a:t> inequality, and </a:t>
            </a:r>
          </a:p>
          <a:p>
            <a:r>
              <a:rPr lang="en-US" dirty="0" smtClean="0"/>
              <a:t>the arithmetic-geometric mean inequality all hold.  Check this out on </a:t>
            </a:r>
          </a:p>
          <a:p>
            <a:r>
              <a:rPr lang="en-US" dirty="0" smtClean="0"/>
              <a:t>the </a:t>
            </a:r>
            <a:r>
              <a:rPr lang="en-US" dirty="0"/>
              <a:t>W</a:t>
            </a:r>
            <a:r>
              <a:rPr lang="en-US" dirty="0" smtClean="0"/>
              <a:t>ikipedia.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447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3" name="Picture 2" descr="maxpha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395909"/>
            <a:ext cx="3251200" cy="325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2933" y="6252177"/>
            <a:ext cx="54314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Lung</a:t>
            </a:r>
            <a:r>
              <a:rPr lang="en-US" sz="1600" dirty="0"/>
              <a:t>-</a:t>
            </a:r>
            <a:r>
              <a:rPr lang="en-US" sz="1600" dirty="0" err="1"/>
              <a:t>Yih</a:t>
            </a:r>
            <a:r>
              <a:rPr lang="en-US" sz="1600" dirty="0"/>
              <a:t> </a:t>
            </a:r>
            <a:r>
              <a:rPr lang="en-US" sz="1600" dirty="0" smtClean="0"/>
              <a:t>Chiang</a:t>
            </a:r>
          </a:p>
          <a:p>
            <a:r>
              <a:rPr lang="en-US" sz="1400" dirty="0"/>
              <a:t>http://</a:t>
            </a:r>
            <a:r>
              <a:rPr lang="en-US" sz="1400" dirty="0" err="1"/>
              <a:t>www.asiaa.sinica.edu.tw</a:t>
            </a:r>
            <a:r>
              <a:rPr lang="en-US" sz="1400" dirty="0"/>
              <a:t>/~</a:t>
            </a:r>
            <a:r>
              <a:rPr lang="en-US" sz="1400" dirty="0" err="1"/>
              <a:t>lychiang</a:t>
            </a:r>
            <a:r>
              <a:rPr lang="en-US" sz="1400" dirty="0"/>
              <a:t>/index/node8.html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1698" y="824924"/>
            <a:ext cx="384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Surprisingly, we get Planck himself!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22418" y="5119767"/>
            <a:ext cx="687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Morphology is largely determined by phases and not amplitudes.  </a:t>
            </a:r>
          </a:p>
          <a:p>
            <a:r>
              <a:rPr lang="en-US" dirty="0" smtClean="0"/>
              <a:t>The power spectrum fails to tell the whole story.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3" name="Picture 2" descr="cmp_20_1d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96" y="1014869"/>
            <a:ext cx="5740400" cy="444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6296" y="6077185"/>
            <a:ext cx="385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unbiased “best common signal”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4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2" name="Picture 1" descr="Chang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1" t="14171" r="25253" b="51970"/>
          <a:stretch/>
        </p:blipFill>
        <p:spPr>
          <a:xfrm>
            <a:off x="2294774" y="727780"/>
            <a:ext cx="4821510" cy="4669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0270" y="5433893"/>
            <a:ext cx="6236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Maximum likelihood methods are not useful!  They cannot determine either the intrinsic features of a binary black hole </a:t>
            </a:r>
          </a:p>
          <a:p>
            <a:r>
              <a:rPr lang="en-US" dirty="0" smtClean="0"/>
              <a:t>system or determine its sky location!  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395034" y="5114906"/>
            <a:ext cx="3504946" cy="369332"/>
            <a:chOff x="3395034" y="5114906"/>
            <a:chExt cx="3504946" cy="3693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129189" y="5299572"/>
              <a:ext cx="177079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395034" y="5114906"/>
              <a:ext cx="926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SNR±1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731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0133" y="821267"/>
            <a:ext cx="2086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/>
                <a:cs typeface="Times"/>
              </a:rPr>
              <a:t>OBSERVATIONS</a:t>
            </a:r>
            <a:r>
              <a:rPr lang="en-US" dirty="0" smtClean="0">
                <a:latin typeface="Times"/>
                <a:cs typeface="Times"/>
              </a:rPr>
              <a:t>: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3" name="Picture 2" descr="Screenshot 2017-04-27 13.09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51000"/>
            <a:ext cx="6227096" cy="3217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6012" y="4994297"/>
            <a:ext cx="6104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the way, physicists should demand to see uncertainties</a:t>
            </a:r>
          </a:p>
          <a:p>
            <a:r>
              <a:rPr lang="en-US" dirty="0" smtClean="0"/>
              <a:t>and should know how they were calculated!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83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pic>
        <p:nvPicPr>
          <p:cNvPr id="3" name="Picture 2" descr="LeeYang1956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660400"/>
            <a:ext cx="5398008" cy="551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022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462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Picture 2" descr="EndSmi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51000"/>
            <a:ext cx="8382000" cy="3535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41037" y="4329256"/>
            <a:ext cx="1109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Part </a:t>
            </a:r>
            <a:r>
              <a:rPr lang="en-US" sz="2800" dirty="0" smtClean="0">
                <a:solidFill>
                  <a:schemeClr val="bg1"/>
                </a:solidFill>
              </a:rPr>
              <a:t>2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7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2826" y="13432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Screenshot 2019-03-11 10.01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51" y="1343209"/>
            <a:ext cx="7073900" cy="3543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2937" y="1880493"/>
            <a:ext cx="142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arith</a:t>
            </a:r>
            <a:r>
              <a:rPr lang="en-US" dirty="0" smtClean="0"/>
              <a:t>.-geom.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92616" y="411510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u="sng" dirty="0" err="1" smtClean="0"/>
              <a:t>ölder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52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9737" y="2646019"/>
            <a:ext cx="4671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Some ideas about</a:t>
            </a:r>
          </a:p>
          <a:p>
            <a:pPr algn="ctr"/>
            <a:r>
              <a:rPr lang="en-US" sz="2400" dirty="0" smtClean="0"/>
              <a:t>      how to compare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252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99737" y="2646019"/>
            <a:ext cx="4671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Some ideas about</a:t>
            </a:r>
          </a:p>
          <a:p>
            <a:pPr algn="ctr"/>
            <a:r>
              <a:rPr lang="en-US" sz="2400" dirty="0" smtClean="0"/>
              <a:t>      how to compare distributions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252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3834" y="824352"/>
            <a:ext cx="5892988" cy="1461700"/>
            <a:chOff x="1013834" y="824352"/>
            <a:chExt cx="5892988" cy="1461700"/>
          </a:xfrm>
        </p:grpSpPr>
        <p:sp>
          <p:nvSpPr>
            <p:cNvPr id="2" name="TextBox 1"/>
            <p:cNvSpPr txBox="1"/>
            <p:nvPr/>
          </p:nvSpPr>
          <p:spPr>
            <a:xfrm>
              <a:off x="1013834" y="824352"/>
              <a:ext cx="4771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 smtClean="0">
                  <a:sym typeface="Wingdings"/>
                </a:rPr>
                <a:t>It is </a:t>
              </a:r>
              <a:r>
                <a:rPr lang="en-US" dirty="0">
                  <a:sym typeface="Wingdings"/>
                </a:rPr>
                <a:t>a</a:t>
              </a:r>
              <a:r>
                <a:rPr lang="en-US" dirty="0" smtClean="0"/>
                <a:t>dditive for independent distributions:</a:t>
              </a:r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983103" y="1403627"/>
              <a:ext cx="49237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If P(</a:t>
              </a:r>
              <a:r>
                <a:rPr lang="en-US" dirty="0" err="1" smtClean="0"/>
                <a:t>x,y</a:t>
              </a:r>
              <a:r>
                <a:rPr lang="en-US" dirty="0" smtClean="0"/>
                <a:t>) = P</a:t>
              </a:r>
              <a:r>
                <a:rPr lang="en-US" baseline="-25000" dirty="0" smtClean="0"/>
                <a:t>1</a:t>
              </a:r>
              <a:r>
                <a:rPr lang="en-US" dirty="0" smtClean="0"/>
                <a:t>(x)P</a:t>
              </a:r>
              <a:r>
                <a:rPr lang="en-US" baseline="-25000" dirty="0" smtClean="0"/>
                <a:t>2</a:t>
              </a:r>
              <a:r>
                <a:rPr lang="en-US" dirty="0" smtClean="0"/>
                <a:t>(y)   and   Q(</a:t>
              </a:r>
              <a:r>
                <a:rPr lang="en-US" dirty="0" err="1" smtClean="0"/>
                <a:t>x,y</a:t>
              </a:r>
              <a:r>
                <a:rPr lang="en-US" dirty="0" smtClean="0"/>
                <a:t>)=Q</a:t>
              </a:r>
              <a:r>
                <a:rPr lang="en-US" baseline="-25000" dirty="0" smtClean="0"/>
                <a:t>1</a:t>
              </a:r>
              <a:r>
                <a:rPr lang="en-US" dirty="0" smtClean="0"/>
                <a:t>(x)Q</a:t>
              </a:r>
              <a:r>
                <a:rPr lang="en-US" baseline="-25000" dirty="0" smtClean="0"/>
                <a:t> 2</a:t>
              </a:r>
              <a:r>
                <a:rPr lang="en-US" dirty="0" smtClean="0"/>
                <a:t>(y),</a:t>
              </a:r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7021" y="2019352"/>
              <a:ext cx="4546600" cy="2667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23558" y="2722845"/>
            <a:ext cx="8059935" cy="1604383"/>
            <a:chOff x="723558" y="2722845"/>
            <a:chExt cx="8059935" cy="1604383"/>
          </a:xfrm>
        </p:grpSpPr>
        <p:grpSp>
          <p:nvGrpSpPr>
            <p:cNvPr id="10" name="Group 9"/>
            <p:cNvGrpSpPr/>
            <p:nvPr/>
          </p:nvGrpSpPr>
          <p:grpSpPr>
            <a:xfrm>
              <a:off x="1103037" y="2722845"/>
              <a:ext cx="7680456" cy="646331"/>
              <a:chOff x="1103037" y="2424563"/>
              <a:chExt cx="7680456" cy="64633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103037" y="2424563"/>
                <a:ext cx="76804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The KL divergence is </a:t>
                </a:r>
                <a:r>
                  <a:rPr lang="en-US" i="1" dirty="0" smtClean="0"/>
                  <a:t>not</a:t>
                </a:r>
                <a:r>
                  <a:rPr lang="en-US" dirty="0" smtClean="0"/>
                  <a:t> a metric since</a:t>
                </a:r>
                <a:endParaRPr lang="en-US" dirty="0"/>
              </a:p>
              <a:p>
                <a:endParaRPr lang="en-US" dirty="0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67322" y="2504723"/>
                <a:ext cx="2667000" cy="26670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b="22866"/>
            <a:stretch/>
          </p:blipFill>
          <p:spPr>
            <a:xfrm>
              <a:off x="723558" y="3106828"/>
              <a:ext cx="7513042" cy="12204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761" y="4777060"/>
            <a:ext cx="7222766" cy="11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1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bia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8" y="6252177"/>
            <a:ext cx="2435408" cy="6058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54849" y="1067635"/>
            <a:ext cx="6194456" cy="1277594"/>
            <a:chOff x="958661" y="829205"/>
            <a:chExt cx="6194456" cy="1277594"/>
          </a:xfrm>
        </p:grpSpPr>
        <p:grpSp>
          <p:nvGrpSpPr>
            <p:cNvPr id="8" name="Group 7"/>
            <p:cNvGrpSpPr/>
            <p:nvPr/>
          </p:nvGrpSpPr>
          <p:grpSpPr>
            <a:xfrm>
              <a:off x="958661" y="829205"/>
              <a:ext cx="6194456" cy="369332"/>
              <a:chOff x="958661" y="829205"/>
              <a:chExt cx="6194456" cy="36933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958661" y="829205"/>
                <a:ext cx="2902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Wingdings"/>
                    <a:ea typeface="Wingdings"/>
                    <a:cs typeface="Wingdings"/>
                    <a:sym typeface="Wingdings"/>
                  </a:rPr>
                  <a:t></a:t>
                </a:r>
                <a:endParaRPr lang="en-US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48937" y="829205"/>
                <a:ext cx="5904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KL divergence also fails to satisfy the triangle inequality</a:t>
                </a:r>
                <a:endParaRPr lang="en-US" dirty="0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939" y="1148018"/>
              <a:ext cx="4619582" cy="95878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441443" y="3941035"/>
            <a:ext cx="598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spite of its formal shortcoming, the KL divergence can </a:t>
            </a:r>
          </a:p>
          <a:p>
            <a:r>
              <a:rPr lang="en-US" dirty="0"/>
              <a:t>b</a:t>
            </a:r>
            <a:r>
              <a:rPr lang="en-US" dirty="0" smtClean="0"/>
              <a:t>e an</a:t>
            </a:r>
            <a:r>
              <a:rPr lang="en-US" dirty="0"/>
              <a:t> </a:t>
            </a:r>
            <a:r>
              <a:rPr lang="en-US" dirty="0" smtClean="0"/>
              <a:t>extremely useful tool for comparing distributions.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62111" y="2660901"/>
            <a:ext cx="290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11667" y="2660901"/>
            <a:ext cx="5856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So, the KL divergence is sometimes called a `</a:t>
            </a:r>
            <a:r>
              <a:rPr lang="en-US" dirty="0" err="1" smtClean="0"/>
              <a:t>premetric</a:t>
            </a:r>
            <a:r>
              <a:rPr lang="en-US" dirty="0" smtClean="0"/>
              <a:t>’.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6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NB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NBIA.potx</Template>
  <TotalTime>1092</TotalTime>
  <Words>955</Words>
  <Application>Microsoft Macintosh PowerPoint</Application>
  <PresentationFormat>On-screen Show (4:3)</PresentationFormat>
  <Paragraphs>139</Paragraphs>
  <Slides>45</Slides>
  <Notes>12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NBIA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Niels Bohr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Jackson</dc:creator>
  <cp:lastModifiedBy>Jason Koskinen</cp:lastModifiedBy>
  <cp:revision>67</cp:revision>
  <dcterms:created xsi:type="dcterms:W3CDTF">2015-01-28T09:25:13Z</dcterms:created>
  <dcterms:modified xsi:type="dcterms:W3CDTF">2019-03-13T15:48:43Z</dcterms:modified>
</cp:coreProperties>
</file>