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13"/>
  </p:notesMasterIdLst>
  <p:handoutMasterIdLst>
    <p:handoutMasterId r:id="rId14"/>
  </p:handoutMasterIdLst>
  <p:sldIdLst>
    <p:sldId id="343" r:id="rId2"/>
    <p:sldId id="298" r:id="rId3"/>
    <p:sldId id="297" r:id="rId4"/>
    <p:sldId id="307" r:id="rId5"/>
    <p:sldId id="329" r:id="rId6"/>
    <p:sldId id="344" r:id="rId7"/>
    <p:sldId id="345" r:id="rId8"/>
    <p:sldId id="346" r:id="rId9"/>
    <p:sldId id="347" r:id="rId10"/>
    <p:sldId id="348" r:id="rId11"/>
    <p:sldId id="34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orient="horz" pos="3975" userDrawn="1">
          <p15:clr>
            <a:srgbClr val="A4A3A4"/>
          </p15:clr>
        </p15:guide>
        <p15:guide id="4" orient="horz" pos="1030" userDrawn="1">
          <p15:clr>
            <a:srgbClr val="A4A3A4"/>
          </p15:clr>
        </p15:guide>
        <p15:guide id="5" pos="5484" userDrawn="1">
          <p15:clr>
            <a:srgbClr val="A4A3A4"/>
          </p15:clr>
        </p15:guide>
        <p15:guide id="6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BC6"/>
    <a:srgbClr val="B30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5" autoAdjust="0"/>
    <p:restoredTop sz="93891" autoAdjust="0"/>
  </p:normalViewPr>
  <p:slideViewPr>
    <p:cSldViewPr snapToGrid="0" showGuides="1">
      <p:cViewPr>
        <p:scale>
          <a:sx n="98" d="100"/>
          <a:sy n="98" d="100"/>
        </p:scale>
        <p:origin x="1496" y="144"/>
      </p:cViewPr>
      <p:guideLst>
        <p:guide orient="horz" pos="936"/>
        <p:guide orient="horz" pos="391"/>
        <p:guide orient="horz" pos="3975"/>
        <p:guide orient="horz" pos="1030"/>
        <p:guide pos="5484"/>
        <p:guide pos="2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02/03/2019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02/03/2019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2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7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Forklar</a:t>
            </a:r>
            <a:r>
              <a:rPr lang="da-DK" baseline="0" dirty="0"/>
              <a:t> der kun bruges </a:t>
            </a:r>
            <a:r>
              <a:rPr lang="da-DK" baseline="0" dirty="0" err="1"/>
              <a:t>bragg</a:t>
            </a:r>
            <a:r>
              <a:rPr lang="da-DK" baseline="0" dirty="0"/>
              <a:t> </a:t>
            </a:r>
            <a:r>
              <a:rPr lang="da-DK" baseline="0" dirty="0" err="1"/>
              <a:t>peaks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96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2D data,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2 </a:t>
            </a:r>
            <a:r>
              <a:rPr lang="da-DK" dirty="0" err="1"/>
              <a:t>linear</a:t>
            </a:r>
            <a:r>
              <a:rPr lang="da-DK" dirty="0"/>
              <a:t> regressions. 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scale</a:t>
            </a:r>
            <a:r>
              <a:rPr lang="da-DK" dirty="0"/>
              <a:t> the data.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drop PC2 </a:t>
            </a:r>
            <a:r>
              <a:rPr lang="da-DK" dirty="0" err="1"/>
              <a:t>since</a:t>
            </a:r>
            <a:r>
              <a:rPr lang="da-DK" dirty="0"/>
              <a:t> it </a:t>
            </a:r>
            <a:r>
              <a:rPr lang="da-DK" dirty="0" err="1"/>
              <a:t>does</a:t>
            </a:r>
            <a:r>
              <a:rPr lang="da-DK" dirty="0"/>
              <a:t> not </a:t>
            </a:r>
            <a:r>
              <a:rPr lang="da-DK" dirty="0" err="1"/>
              <a:t>contribute</a:t>
            </a:r>
            <a:r>
              <a:rPr lang="da-DK" dirty="0"/>
              <a:t> </a:t>
            </a:r>
            <a:r>
              <a:rPr lang="da-DK" dirty="0" err="1"/>
              <a:t>much</a:t>
            </a:r>
            <a:r>
              <a:rPr lang="da-DK" dirty="0"/>
              <a:t> to the data.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6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udskifte billedet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6"/>
            <a:ext cx="4469607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3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E12BCD41-23A6-41F6-A1D9-720B0F91D7CB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41721" y="4053600"/>
            <a:ext cx="3709988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1722" y="3007286"/>
            <a:ext cx="3709987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440532" y="1020201"/>
            <a:ext cx="3709987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441723" y="1635125"/>
            <a:ext cx="8259365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1723" y="620713"/>
            <a:ext cx="8259365" cy="865187"/>
          </a:xfrm>
        </p:spPr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42C4-73BC-46B4-BA22-C59D4D10663F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2728" y="4903567"/>
            <a:ext cx="446127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60E-EB57-45DF-BB66-1DF9F76B5138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venstr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446127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</a:t>
            </a:r>
            <a:br>
              <a:rPr lang="da-DK" sz="1800" spc="75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da-DK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EE23D-791C-4E46-9972-5D1BE7E62355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BA64-72C0-4931-9358-468B9F8B4508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682728" y="2036763"/>
            <a:ext cx="446127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9354" indent="-267891">
              <a:defRPr>
                <a:solidFill>
                  <a:schemeClr val="bg1"/>
                </a:solidFill>
              </a:defRPr>
            </a:lvl2pPr>
            <a:lvl3pPr marL="539354" indent="-269081">
              <a:defRPr>
                <a:solidFill>
                  <a:schemeClr val="bg1"/>
                </a:solidFill>
              </a:defRPr>
            </a:lvl3pPr>
            <a:lvl4pPr marL="539354" indent="-269081">
              <a:defRPr>
                <a:solidFill>
                  <a:schemeClr val="bg1"/>
                </a:solidFill>
              </a:defRPr>
            </a:lvl4pPr>
            <a:lvl5pPr marL="539354" indent="-26908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venst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</a:t>
            </a:r>
            <a:br>
              <a:rPr lang="da-DK" dirty="0"/>
            </a:br>
            <a:r>
              <a:rPr lang="da-DK" dirty="0"/>
              <a:t>du vil udskifte billedet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CD21-94A9-4BBA-B84C-730B09BF693F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446127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9354" indent="-269081">
              <a:defRPr>
                <a:solidFill>
                  <a:schemeClr val="bg1"/>
                </a:solidFill>
              </a:defRPr>
            </a:lvl2pPr>
            <a:lvl3pPr marL="539354" indent="-269081">
              <a:defRPr>
                <a:solidFill>
                  <a:schemeClr val="bg1"/>
                </a:solidFill>
              </a:defRPr>
            </a:lvl3pPr>
            <a:lvl4pPr marL="539354" indent="-269081">
              <a:defRPr>
                <a:solidFill>
                  <a:schemeClr val="bg1"/>
                </a:solidFill>
              </a:defRPr>
            </a:lvl4pPr>
            <a:lvl5pPr marL="539354" indent="-26908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l-punktopstill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845-EABA-4A2D-A95B-ABD71833E030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41723" y="620714"/>
            <a:ext cx="8259365" cy="5682589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36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36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36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36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36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315960" y="612884"/>
            <a:ext cx="87571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25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0502-80AF-4482-B846-1B89A0D10415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41723" y="1628776"/>
            <a:ext cx="8259365" cy="4114799"/>
          </a:xfrm>
          <a:noFill/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37034" y="5934971"/>
            <a:ext cx="8264622" cy="367404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Navn, kilde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ejlede tek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842C-699B-4D43-BF8B-127728696028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41724" y="1628775"/>
            <a:ext cx="4018901" cy="4674527"/>
          </a:xfrm>
          <a:noFill/>
        </p:spPr>
        <p:txBody>
          <a:bodyPr lIns="0" tIns="0" rIns="0" bIns="0"/>
          <a:lstStyle>
            <a:lvl1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4683377" y="1628775"/>
            <a:ext cx="4017711" cy="4674527"/>
          </a:xfr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27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41723" y="620715"/>
            <a:ext cx="8259365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0A9-F082-4C5A-81C1-CF0B6D284BF4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41723" y="1628775"/>
            <a:ext cx="8259365" cy="4673600"/>
          </a:xfrm>
        </p:spPr>
        <p:txBody>
          <a:bodyPr anchor="t" anchorCtr="0"/>
          <a:lstStyle>
            <a:lvl1pPr>
              <a:defRPr sz="4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udskifte billedet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6999180-896B-4145-8475-592DA9D29F16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4469607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3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41722" y="4042705"/>
            <a:ext cx="373737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440532" y="2610942"/>
            <a:ext cx="3709987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7C84-9155-493D-8547-A1B22E291D39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441723" y="613650"/>
            <a:ext cx="8259365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2250" dirty="0">
                <a:solidFill>
                  <a:schemeClr val="tx1"/>
                </a:solidFill>
              </a:rPr>
              <a:t>Brugerguide</a:t>
            </a:r>
            <a:r>
              <a:rPr lang="da-DK" sz="2400" baseline="0" dirty="0">
                <a:solidFill>
                  <a:schemeClr val="tx1"/>
                </a:solidFill>
              </a:rPr>
              <a:t> </a:t>
            </a:r>
            <a:r>
              <a:rPr lang="da-DK" sz="1350" baseline="0" dirty="0">
                <a:solidFill>
                  <a:schemeClr val="tx1"/>
                </a:solidFill>
              </a:rPr>
              <a:t>– </a:t>
            </a:r>
            <a:r>
              <a:rPr lang="da-DK" sz="1350" dirty="0">
                <a:solidFill>
                  <a:schemeClr val="tx1"/>
                </a:solidFill>
              </a:rPr>
              <a:t>Slet, før du færdiggør din</a:t>
            </a:r>
            <a:r>
              <a:rPr lang="da-DK" sz="1350" baseline="0" dirty="0">
                <a:solidFill>
                  <a:schemeClr val="tx1"/>
                </a:solidFill>
              </a:rPr>
              <a:t> </a:t>
            </a:r>
            <a:r>
              <a:rPr lang="da-DK" sz="1350" dirty="0">
                <a:solidFill>
                  <a:schemeClr val="tx1"/>
                </a:solidFill>
              </a:rPr>
              <a:t>præsentation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440532" y="1640496"/>
            <a:ext cx="1312718" cy="29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åbner PowerPoint på din KU-pc, åbner en skabelon i 4:3-format og med dansk KU-logo.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klikker på KU-fanen i værktøjslinjen, kan du via knappen ”Vælg Skabelon” vælge mellem skabeloner</a:t>
            </a:r>
          </a:p>
          <a:p>
            <a:pPr marL="66675" lvl="0" indent="-666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 henholdsvis dansk og engelsk </a:t>
            </a:r>
          </a:p>
          <a:p>
            <a:pPr marL="66675" lvl="0" indent="-666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formaterne 4:3 og 16:9</a:t>
            </a:r>
          </a:p>
          <a:p>
            <a:pPr marL="66675" lvl="0" indent="-666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”fuld” eller ”tom” version (i den fulde version ser du et eksempel på hver diastype i venstrespalten)</a:t>
            </a:r>
          </a:p>
          <a:p>
            <a:pPr marL="66675" lvl="0" indent="-66675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/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 en demopræsentation med indsat tekst på engelsk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 du bruger en ”fuld” version, skal du slette de dias, du ikke vil bruge.</a:t>
            </a:r>
            <a:b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Mac-brugere m.fl. kan hente PowerPoint-skabelonerne på</a:t>
            </a:r>
            <a:r>
              <a:rPr lang="da-DK" sz="6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6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</a:t>
            </a:r>
            <a:br>
              <a:rPr lang="da-DK" sz="6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6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skabeloner/powerpoint/</a:t>
            </a:r>
            <a:br>
              <a:rPr lang="da-DK" sz="6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6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praesentationer/</a:t>
            </a:r>
            <a:endParaRPr lang="da-DK" sz="6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1932491" y="4237555"/>
            <a:ext cx="1316661" cy="134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 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topmenuen 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 og Sidefod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 felterne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Vælg </a:t>
            </a: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 på alle 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eller </a:t>
            </a:r>
            <a:r>
              <a:rPr lang="da-DK" sz="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hvis det kun skal være på et enkelt dias/slide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da-DK" sz="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 placeres i højre side af den grå topbjælke.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440531" y="5678668"/>
            <a:ext cx="142469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6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118228" y="2940575"/>
            <a:ext cx="296562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1940279" y="2582328"/>
            <a:ext cx="1218181" cy="54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6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6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6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6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6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1932491" y="3571524"/>
            <a:ext cx="122596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da-DK" sz="75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da-DK" altLang="da-DK" sz="6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3554336" y="1627126"/>
            <a:ext cx="1225968" cy="17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3546617" y="4141418"/>
            <a:ext cx="1225968" cy="14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henholdsvis 4:3- og 16:9-format via dette link:</a:t>
            </a:r>
            <a:b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da-DK" sz="6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da-DK" sz="6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5018671" y="1640495"/>
            <a:ext cx="1225968" cy="71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5018671" y="2720007"/>
            <a:ext cx="1225968" cy="14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da-DK" sz="6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5018671" y="4765323"/>
            <a:ext cx="1225968" cy="66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5018671" y="5815138"/>
            <a:ext cx="122596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da-DK" sz="75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da-DK" sz="6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da-DK" sz="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br>
              <a:rPr lang="da-DK" sz="6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da-DK" sz="6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da-DK" sz="6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01034" y="4201412"/>
            <a:ext cx="192995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654" y="2795378"/>
            <a:ext cx="216531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81369" y="3187790"/>
            <a:ext cx="16734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1923050" y="1666129"/>
            <a:ext cx="1326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8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altLang="da-DK" sz="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6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6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6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da-DK" altLang="da-DK" sz="6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da-DK" altLang="da-DK" sz="6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173715" y="1844049"/>
            <a:ext cx="176525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3303060" y="1900199"/>
            <a:ext cx="52254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3312311" y="2138151"/>
            <a:ext cx="52254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855-8552-4DC3-B9A9-12FE00E28394}" type="datetime1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4C-1062-4B1A-9F83-7A88C398AED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8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5" y="619125"/>
            <a:ext cx="7967664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7375" y="1635125"/>
            <a:ext cx="7967663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275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6" y="619125"/>
            <a:ext cx="7967662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7376" y="1633539"/>
            <a:ext cx="3873247" cy="4668836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678759" y="1635125"/>
            <a:ext cx="3876280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82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høj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603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4682728" y="691816"/>
            <a:ext cx="446127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3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164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0314ADF-3131-4E02-8220-6B0176C9122D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164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164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66693" y="4053600"/>
            <a:ext cx="3734395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966693" y="3007286"/>
            <a:ext cx="3734395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4966693" y="1020201"/>
            <a:ext cx="3733205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7D9057E-A945-45FF-95A4-A1425706BB5A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4682728" y="2271092"/>
            <a:ext cx="446127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3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66693" y="4053600"/>
            <a:ext cx="3734395" cy="899766"/>
          </a:xfrm>
        </p:spPr>
        <p:txBody>
          <a:bodyPr r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4966694" y="2610942"/>
            <a:ext cx="372219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8763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300182" y="-6016"/>
            <a:ext cx="784939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0ECA63B-DD11-4343-BE77-A31876D8DB96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6"/>
            <a:ext cx="4469607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1723" y="3007286"/>
            <a:ext cx="3709986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41723" y="4053600"/>
            <a:ext cx="3709987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440532" y="1020201"/>
            <a:ext cx="3709987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9148763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300182" y="-6016"/>
            <a:ext cx="784939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575960D-1BF5-4671-A6A2-EE2D0BE39B46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4469607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3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441723" y="4053600"/>
            <a:ext cx="3709987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440532" y="2610942"/>
            <a:ext cx="3709987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1722" y="620714"/>
            <a:ext cx="8259366" cy="865186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441722" y="1635125"/>
            <a:ext cx="8259366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539354" indent="0">
              <a:buNone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FC928-511E-42BC-8717-536E8DDB4D07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1723" y="620714"/>
            <a:ext cx="8259365" cy="865186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441724" y="1635126"/>
            <a:ext cx="4018901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683377" y="1635126"/>
            <a:ext cx="4017711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539354" indent="0">
              <a:buNone/>
              <a:defRPr lang="da-DK" dirty="0" smtClean="0"/>
            </a:lvl4pPr>
            <a:lvl5pPr>
              <a:defRPr lang="da-DK" dirty="0"/>
            </a:lvl5pPr>
            <a:lvl8pPr marL="539354" indent="0">
              <a:buNone/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18D3-5433-4E99-8499-E74EBE2B63C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4682729" y="1635126"/>
            <a:ext cx="4018359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1724" y="620713"/>
            <a:ext cx="8259365" cy="865187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441723" y="1635125"/>
            <a:ext cx="4019549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6E33-6382-4259-871B-F98C3AE593ED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41724" y="1635125"/>
            <a:ext cx="8259365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3"/>
            <a:ext cx="9144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2043" t="11448" r="17199" b="13844"/>
          <a:stretch/>
        </p:blipFill>
        <p:spPr>
          <a:xfrm>
            <a:off x="251651" y="63578"/>
            <a:ext cx="124887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4" y="96468"/>
            <a:ext cx="175998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427371" y="85746"/>
            <a:ext cx="523587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414769" y="85746"/>
            <a:ext cx="28631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746833" y="85746"/>
            <a:ext cx="6112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179382A4-365B-4303-91D1-AD64B9130AC2}" type="datetime1">
              <a:rPr lang="en-US" smtClean="0"/>
              <a:t>3/2/19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  <p:sldLayoutId id="2147483690" r:id="rId23"/>
    <p:sldLayoutId id="2147483692" r:id="rId24"/>
    <p:sldLayoutId id="2147483693" r:id="rId25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5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lang="da-DK" sz="18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9354" marR="0" indent="-269081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15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354" indent="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539354" indent="26551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lang="da-DK" sz="135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9354" indent="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539354" indent="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539354" indent="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539354" indent="26551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da-DK" sz="135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8" userDrawn="1">
          <p15:clr>
            <a:srgbClr val="F26B43"/>
          </p15:clr>
        </p15:guide>
        <p15:guide id="2" pos="548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6" pos="5481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x-doi-org.ep.fjernadgang.kb.dk/10.1107/S1600576715016532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x-doi-org.ep.fjernadgang.kb.dk/10.1107/S160057671501653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x-doi-org.ep.fjernadgang.kb.dk/10.1107/S1600576715016532" TargetMode="External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x-doi-org.ep.fjernadgang.kb.dk/10.1107/S1600576715016532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00" y="507594"/>
            <a:ext cx="8978063" cy="1588508"/>
          </a:xfrm>
        </p:spPr>
        <p:txBody>
          <a:bodyPr/>
          <a:lstStyle/>
          <a:p>
            <a:pPr algn="ctr"/>
            <a:r>
              <a:rPr lang="en-US" sz="2800" b="1" i="1" dirty="0"/>
              <a:t>Applications of principal component analysis to pair distribution function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Karena W. Chapman, Saul H. Lapidus and Peter J. </a:t>
            </a:r>
            <a:r>
              <a:rPr lang="en-US" sz="1800" b="1" dirty="0" err="1"/>
              <a:t>Chupas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12" name="Picture 2" descr="C:\Users\Kirsten\Documents\My Dropbox\in-situ_setup.jpg">
            <a:extLst>
              <a:ext uri="{FF2B5EF4-FFF2-40B4-BE49-F238E27FC236}">
                <a16:creationId xmlns:a16="http://schemas.microsoft.com/office/drawing/2014/main" id="{5F05DDA4-3554-3541-9AC0-8443D217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861" y="2064301"/>
            <a:ext cx="3931705" cy="1725400"/>
          </a:xfrm>
          <a:prstGeom prst="rect">
            <a:avLst/>
          </a:prstGeom>
          <a:noFill/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B02EF8D-DB14-8546-9766-6556D4892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07" y="2220804"/>
            <a:ext cx="2906256" cy="3761986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A84B722-3906-6445-9C09-4BBEEC0130B1}"/>
              </a:ext>
            </a:extLst>
          </p:cNvPr>
          <p:cNvGrpSpPr>
            <a:grpSpLocks noChangeAspect="1"/>
          </p:cNvGrpSpPr>
          <p:nvPr/>
        </p:nvGrpSpPr>
        <p:grpSpPr>
          <a:xfrm>
            <a:off x="77500" y="4715360"/>
            <a:ext cx="4781883" cy="1036824"/>
            <a:chOff x="453693" y="3864958"/>
            <a:chExt cx="8527687" cy="1849001"/>
          </a:xfrm>
        </p:grpSpPr>
        <p:pic>
          <p:nvPicPr>
            <p:cNvPr id="16" name="Content Placeholder 3" descr="C:\Users\Kirsten\Desktop\g3078.png">
              <a:extLst>
                <a:ext uri="{FF2B5EF4-FFF2-40B4-BE49-F238E27FC236}">
                  <a16:creationId xmlns:a16="http://schemas.microsoft.com/office/drawing/2014/main" id="{853F5E0F-F4F5-B846-B16F-5838EEBAEA43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3" r="54104"/>
            <a:stretch/>
          </p:blipFill>
          <p:spPr bwMode="auto">
            <a:xfrm>
              <a:off x="2812978" y="4058461"/>
              <a:ext cx="1318007" cy="14898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FAA67867-A7FC-5D48-BE51-4A08116C0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37" y="3930888"/>
              <a:ext cx="1774243" cy="149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Content Placeholder 3" descr="C:\Users\Kirsten\Desktop\g3078.png">
              <a:extLst>
                <a:ext uri="{FF2B5EF4-FFF2-40B4-BE49-F238E27FC236}">
                  <a16:creationId xmlns:a16="http://schemas.microsoft.com/office/drawing/2014/main" id="{CFB83F4E-3E34-0848-9451-FE4608D9C5B3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7" t="6123"/>
            <a:stretch/>
          </p:blipFill>
          <p:spPr bwMode="auto">
            <a:xfrm>
              <a:off x="5125918" y="4058461"/>
              <a:ext cx="1284215" cy="16554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9" name="Content Placeholder 3" descr="C:\Users\Kirsten\Desktop\Random\g3127.png">
              <a:extLst>
                <a:ext uri="{FF2B5EF4-FFF2-40B4-BE49-F238E27FC236}">
                  <a16:creationId xmlns:a16="http://schemas.microsoft.com/office/drawing/2014/main" id="{51DE2332-081D-E049-9D86-3F5C903E945B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9" t="1" b="32365"/>
            <a:stretch/>
          </p:blipFill>
          <p:spPr bwMode="auto">
            <a:xfrm>
              <a:off x="453693" y="3864958"/>
              <a:ext cx="1800704" cy="1629249"/>
            </a:xfrm>
            <a:prstGeom prst="snip2SameRect">
              <a:avLst>
                <a:gd name="adj1" fmla="val 16667"/>
                <a:gd name="adj2" fmla="val 5726"/>
              </a:avLst>
            </a:prstGeom>
            <a:noFill/>
            <a:ln>
              <a:noFill/>
            </a:ln>
          </p:spPr>
        </p:pic>
        <p:cxnSp>
          <p:nvCxnSpPr>
            <p:cNvPr id="20" name="Straight Arrow Connector 14">
              <a:extLst>
                <a:ext uri="{FF2B5EF4-FFF2-40B4-BE49-F238E27FC236}">
                  <a16:creationId xmlns:a16="http://schemas.microsoft.com/office/drawing/2014/main" id="{F11707ED-1A4F-D241-BF12-85C3528E9BB5}"/>
                </a:ext>
              </a:extLst>
            </p:cNvPr>
            <p:cNvCxnSpPr/>
            <p:nvPr/>
          </p:nvCxnSpPr>
          <p:spPr>
            <a:xfrm>
              <a:off x="2268248" y="4545182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5">
              <a:extLst>
                <a:ext uri="{FF2B5EF4-FFF2-40B4-BE49-F238E27FC236}">
                  <a16:creationId xmlns:a16="http://schemas.microsoft.com/office/drawing/2014/main" id="{490A5C4C-D354-6C44-9062-18B111218843}"/>
                </a:ext>
              </a:extLst>
            </p:cNvPr>
            <p:cNvCxnSpPr/>
            <p:nvPr/>
          </p:nvCxnSpPr>
          <p:spPr>
            <a:xfrm>
              <a:off x="2393156" y="4664996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6">
              <a:extLst>
                <a:ext uri="{FF2B5EF4-FFF2-40B4-BE49-F238E27FC236}">
                  <a16:creationId xmlns:a16="http://schemas.microsoft.com/office/drawing/2014/main" id="{BC0E26AD-D037-3B49-AB73-3B582DE0699F}"/>
                </a:ext>
              </a:extLst>
            </p:cNvPr>
            <p:cNvCxnSpPr/>
            <p:nvPr/>
          </p:nvCxnSpPr>
          <p:spPr>
            <a:xfrm>
              <a:off x="4212464" y="4559768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7">
              <a:extLst>
                <a:ext uri="{FF2B5EF4-FFF2-40B4-BE49-F238E27FC236}">
                  <a16:creationId xmlns:a16="http://schemas.microsoft.com/office/drawing/2014/main" id="{3C45E087-F100-3146-B0BE-1D33A139DDC0}"/>
                </a:ext>
              </a:extLst>
            </p:cNvPr>
            <p:cNvCxnSpPr/>
            <p:nvPr/>
          </p:nvCxnSpPr>
          <p:spPr>
            <a:xfrm>
              <a:off x="4337372" y="4679582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8">
              <a:extLst>
                <a:ext uri="{FF2B5EF4-FFF2-40B4-BE49-F238E27FC236}">
                  <a16:creationId xmlns:a16="http://schemas.microsoft.com/office/drawing/2014/main" id="{818930CF-4E4C-C346-A5F4-0F0554574631}"/>
                </a:ext>
              </a:extLst>
            </p:cNvPr>
            <p:cNvCxnSpPr/>
            <p:nvPr/>
          </p:nvCxnSpPr>
          <p:spPr>
            <a:xfrm>
              <a:off x="6503707" y="4545182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19">
              <a:extLst>
                <a:ext uri="{FF2B5EF4-FFF2-40B4-BE49-F238E27FC236}">
                  <a16:creationId xmlns:a16="http://schemas.microsoft.com/office/drawing/2014/main" id="{EB6EF6B5-9DF6-5041-8A80-B5BF99A1EA8D}"/>
                </a:ext>
              </a:extLst>
            </p:cNvPr>
            <p:cNvCxnSpPr/>
            <p:nvPr/>
          </p:nvCxnSpPr>
          <p:spPr>
            <a:xfrm>
              <a:off x="6628615" y="4664996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ktangel 4">
            <a:extLst>
              <a:ext uri="{FF2B5EF4-FFF2-40B4-BE49-F238E27FC236}">
                <a16:creationId xmlns:a16="http://schemas.microsoft.com/office/drawing/2014/main" id="{BE68E55B-64F3-4340-89B9-649A747643B1}"/>
              </a:ext>
            </a:extLst>
          </p:cNvPr>
          <p:cNvSpPr/>
          <p:nvPr/>
        </p:nvSpPr>
        <p:spPr>
          <a:xfrm>
            <a:off x="-5469" y="65833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doi:10.1107/S1600576715016532</a:t>
            </a:r>
            <a:endParaRPr lang="da-DK" sz="900" i="1" dirty="0">
              <a:solidFill>
                <a:schemeClr val="tx2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AB27777-AC3C-2443-BC9E-C5C9CA82E674}"/>
              </a:ext>
            </a:extLst>
          </p:cNvPr>
          <p:cNvSpPr txBox="1">
            <a:spLocks/>
          </p:cNvSpPr>
          <p:nvPr/>
        </p:nvSpPr>
        <p:spPr>
          <a:xfrm>
            <a:off x="-541051" y="3990833"/>
            <a:ext cx="6406269" cy="454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/>
              <a:t>	</a:t>
            </a:r>
            <a:r>
              <a:rPr lang="da-DK" b="1" dirty="0" err="1"/>
              <a:t>Why</a:t>
            </a:r>
            <a:r>
              <a:rPr lang="da-DK" b="1" dirty="0"/>
              <a:t> do </a:t>
            </a:r>
            <a:r>
              <a:rPr lang="da-DK" b="1" dirty="0" err="1"/>
              <a:t>we</a:t>
            </a:r>
            <a:r>
              <a:rPr lang="da-DK" b="1" dirty="0"/>
              <a:t> do pair distribution </a:t>
            </a:r>
            <a:r>
              <a:rPr lang="da-DK" b="1" dirty="0" err="1"/>
              <a:t>function</a:t>
            </a:r>
            <a:r>
              <a:rPr lang="da-DK" b="1" dirty="0"/>
              <a:t> </a:t>
            </a:r>
            <a:r>
              <a:rPr lang="da-DK" b="1" dirty="0" err="1"/>
              <a:t>analysis</a:t>
            </a:r>
            <a:endParaRPr lang="da-DK" b="1" dirty="0"/>
          </a:p>
          <a:p>
            <a:endParaRPr lang="da-DK" b="1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1257D43-BAD8-B040-8611-5ACDEDA8B0C6}"/>
              </a:ext>
            </a:extLst>
          </p:cNvPr>
          <p:cNvSpPr txBox="1">
            <a:spLocks/>
          </p:cNvSpPr>
          <p:nvPr/>
        </p:nvSpPr>
        <p:spPr>
          <a:xfrm>
            <a:off x="5865217" y="6289295"/>
            <a:ext cx="3566165" cy="454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 err="1"/>
              <a:t>What</a:t>
            </a:r>
            <a:r>
              <a:rPr lang="da-DK" b="1" dirty="0"/>
              <a:t> is principal component </a:t>
            </a:r>
            <a:r>
              <a:rPr lang="da-DK" b="1" dirty="0" err="1"/>
              <a:t>analysis</a:t>
            </a:r>
            <a:endParaRPr lang="da-DK" b="1" dirty="0"/>
          </a:p>
          <a:p>
            <a:endParaRPr lang="da-DK" b="1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1B97D71-3F2C-2E4F-A852-EEF26798F91A}"/>
              </a:ext>
            </a:extLst>
          </p:cNvPr>
          <p:cNvSpPr txBox="1">
            <a:spLocks/>
          </p:cNvSpPr>
          <p:nvPr/>
        </p:nvSpPr>
        <p:spPr>
          <a:xfrm>
            <a:off x="77500" y="6008795"/>
            <a:ext cx="4572000" cy="454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/>
              <a:t>How </a:t>
            </a:r>
            <a:r>
              <a:rPr lang="da-DK" b="1" dirty="0" err="1"/>
              <a:t>does</a:t>
            </a:r>
            <a:r>
              <a:rPr lang="da-DK" b="1" dirty="0"/>
              <a:t> </a:t>
            </a:r>
            <a:r>
              <a:rPr lang="da-DK" b="1" dirty="0" err="1"/>
              <a:t>we</a:t>
            </a:r>
            <a:r>
              <a:rPr lang="da-DK" b="1" dirty="0"/>
              <a:t> </a:t>
            </a:r>
            <a:r>
              <a:rPr lang="da-DK" b="1" dirty="0" err="1"/>
              <a:t>use</a:t>
            </a:r>
            <a:r>
              <a:rPr lang="da-DK" b="1" dirty="0"/>
              <a:t> PCA on pair distribution </a:t>
            </a:r>
            <a:r>
              <a:rPr lang="da-DK" b="1" dirty="0" err="1"/>
              <a:t>function</a:t>
            </a:r>
            <a:r>
              <a:rPr lang="da-DK" b="1" dirty="0"/>
              <a:t> data?</a:t>
            </a:r>
          </a:p>
          <a:p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41738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B0CA52-12C2-CF4D-BE4A-FB518C1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pPr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A8ABCD-60FD-6D44-8AAD-0B6C4DD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326693-59F9-B44A-BEFF-6C27A35E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Ratio of Principal Components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42B9CE9-C09B-B843-8AA4-8B441187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73"/>
          <a:stretch/>
        </p:blipFill>
        <p:spPr>
          <a:xfrm>
            <a:off x="1704124" y="1278090"/>
            <a:ext cx="5735751" cy="32168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2D1164-CE78-084B-B277-3EC2B0CF7584}"/>
              </a:ext>
            </a:extLst>
          </p:cNvPr>
          <p:cNvSpPr txBox="1">
            <a:spLocks/>
          </p:cNvSpPr>
          <p:nvPr/>
        </p:nvSpPr>
        <p:spPr>
          <a:xfrm>
            <a:off x="441724" y="5028467"/>
            <a:ext cx="8259364" cy="145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b="1" dirty="0"/>
              <a:t>How does the ratio of PC’s change during the reaction?</a:t>
            </a:r>
          </a:p>
          <a:p>
            <a:pPr marL="0" indent="0" algn="ctr">
              <a:buNone/>
            </a:pPr>
            <a:r>
              <a:rPr lang="en" b="1" dirty="0"/>
              <a:t>		</a:t>
            </a:r>
          </a:p>
          <a:p>
            <a:pPr marL="0" indent="0" algn="ctr">
              <a:buNone/>
            </a:pPr>
            <a:r>
              <a:rPr lang="en" b="1" dirty="0"/>
              <a:t>RuO</a:t>
            </a:r>
            <a:r>
              <a:rPr lang="en" b="1" baseline="-25000" dirty="0"/>
              <a:t>2 </a:t>
            </a:r>
            <a:r>
              <a:rPr lang="en" b="1" dirty="0">
                <a:sym typeface="Wingdings" pitchFamily="2" charset="2"/>
              </a:rPr>
              <a:t> Li</a:t>
            </a:r>
            <a:r>
              <a:rPr lang="en" b="1" baseline="-25000" dirty="0">
                <a:sym typeface="Wingdings" pitchFamily="2" charset="2"/>
              </a:rPr>
              <a:t>X</a:t>
            </a:r>
            <a:r>
              <a:rPr lang="en" b="1" dirty="0">
                <a:sym typeface="Wingdings" pitchFamily="2" charset="2"/>
              </a:rPr>
              <a:t>RuO</a:t>
            </a:r>
            <a:r>
              <a:rPr lang="en" b="1" baseline="-25000" dirty="0">
                <a:sym typeface="Wingdings" pitchFamily="2" charset="2"/>
              </a:rPr>
              <a:t>2</a:t>
            </a:r>
            <a:r>
              <a:rPr lang="en" b="1" dirty="0">
                <a:sym typeface="Wingdings" pitchFamily="2" charset="2"/>
              </a:rPr>
              <a:t>  Ru + Li</a:t>
            </a:r>
            <a:r>
              <a:rPr lang="en" b="1" baseline="-25000" dirty="0">
                <a:sym typeface="Wingdings" pitchFamily="2" charset="2"/>
              </a:rPr>
              <a:t>2</a:t>
            </a:r>
            <a:r>
              <a:rPr lang="en" b="1" dirty="0">
                <a:sym typeface="Wingdings" pitchFamily="2" charset="2"/>
              </a:rPr>
              <a:t>O</a:t>
            </a:r>
            <a:endParaRPr lang="en" b="1" baseline="-25000" dirty="0"/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B42FF017-4C8C-BD46-8B1A-54180B2B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97030" y="5710990"/>
            <a:ext cx="1035185" cy="517593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9B5E81A6-8A50-464A-81CE-6ECA84AD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38082" y="5710990"/>
            <a:ext cx="1035185" cy="51759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9B0CE47-C560-5243-8D6C-259FA01C0D97}"/>
              </a:ext>
            </a:extLst>
          </p:cNvPr>
          <p:cNvSpPr/>
          <p:nvPr/>
        </p:nvSpPr>
        <p:spPr>
          <a:xfrm>
            <a:off x="-5469" y="65833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doi:10.1107/S1600576715016532</a:t>
            </a:r>
            <a:endParaRPr lang="da-DK" sz="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B0CA52-12C2-CF4D-BE4A-FB518C1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pPr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A8ABCD-60FD-6D44-8AAD-0B6C4DD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326693-59F9-B44A-BEFF-6C27A35E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i="1" dirty="0"/>
              <a:t>Conclusion:</a:t>
            </a:r>
            <a:br>
              <a:rPr lang="en-US" sz="2400" b="1" i="1" dirty="0"/>
            </a:br>
            <a:r>
              <a:rPr lang="en-US" sz="2400" b="1" i="1" dirty="0"/>
              <a:t>Principal component analysis to pair distribution function</a:t>
            </a:r>
            <a:endParaRPr lang="en-US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108A86-D54E-DD4F-9335-DE6BBB178FF0}"/>
              </a:ext>
            </a:extLst>
          </p:cNvPr>
          <p:cNvSpPr txBox="1">
            <a:spLocks/>
          </p:cNvSpPr>
          <p:nvPr/>
        </p:nvSpPr>
        <p:spPr>
          <a:xfrm>
            <a:off x="155405" y="1844071"/>
            <a:ext cx="8259364" cy="45044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/>
              <a:t>Modelling</a:t>
            </a:r>
            <a:r>
              <a:rPr lang="da-DK" b="1" dirty="0"/>
              <a:t> of PDF data by </a:t>
            </a:r>
            <a:r>
              <a:rPr lang="da-DK" b="1" dirty="0" err="1"/>
              <a:t>conventional</a:t>
            </a:r>
            <a:r>
              <a:rPr lang="da-DK" b="1" dirty="0"/>
              <a:t> </a:t>
            </a:r>
            <a:r>
              <a:rPr lang="da-DK" b="1" dirty="0" err="1"/>
              <a:t>techniques</a:t>
            </a:r>
            <a:r>
              <a:rPr lang="da-DK" b="1" dirty="0"/>
              <a:t> </a:t>
            </a:r>
            <a:r>
              <a:rPr lang="da-DK" b="1" dirty="0" err="1"/>
              <a:t>are</a:t>
            </a:r>
            <a:r>
              <a:rPr lang="da-DK" b="1" dirty="0"/>
              <a:t> time-</a:t>
            </a:r>
            <a:r>
              <a:rPr lang="da-DK" b="1" dirty="0" err="1"/>
              <a:t>consuming</a:t>
            </a:r>
            <a:r>
              <a:rPr lang="da-DK" b="1" dirty="0"/>
              <a:t>.</a:t>
            </a:r>
          </a:p>
          <a:p>
            <a:endParaRPr lang="da-DK" b="1" baseline="-25000" dirty="0"/>
          </a:p>
          <a:p>
            <a:r>
              <a:rPr lang="da-DK" b="1" dirty="0"/>
              <a:t>PCA on pair distribution </a:t>
            </a:r>
            <a:r>
              <a:rPr lang="da-DK" b="1" dirty="0" err="1"/>
              <a:t>function</a:t>
            </a:r>
            <a:r>
              <a:rPr lang="da-DK" b="1" dirty="0"/>
              <a:t> data is fast.</a:t>
            </a:r>
          </a:p>
          <a:p>
            <a:endParaRPr lang="da-DK" b="1" dirty="0"/>
          </a:p>
          <a:p>
            <a:r>
              <a:rPr lang="en" b="1" dirty="0"/>
              <a:t>PCA does not need any prior knowledge (bias) of the chemical structure.</a:t>
            </a:r>
          </a:p>
          <a:p>
            <a:endParaRPr lang="en" b="1" dirty="0"/>
          </a:p>
          <a:p>
            <a:r>
              <a:rPr lang="en" b="1" dirty="0"/>
              <a:t>PCA can identify trends that the human eye cannot – peak overlap, large amounts of data, complicated changes. </a:t>
            </a:r>
          </a:p>
          <a:p>
            <a:endParaRPr lang="en" b="1" dirty="0"/>
          </a:p>
          <a:p>
            <a:r>
              <a:rPr lang="en" b="1" dirty="0"/>
              <a:t>This article shows that PCA is eff</a:t>
            </a:r>
            <a:r>
              <a:rPr lang="da-DK" b="1" dirty="0"/>
              <a:t>i</a:t>
            </a:r>
            <a:r>
              <a:rPr lang="en" b="1" dirty="0" err="1"/>
              <a:t>cient</a:t>
            </a:r>
            <a:r>
              <a:rPr lang="en" b="1" dirty="0"/>
              <a:t> in modelling pair distribution function data.	</a:t>
            </a:r>
          </a:p>
        </p:txBody>
      </p:sp>
    </p:spTree>
    <p:extLst>
      <p:ext uri="{BB962C8B-B14F-4D97-AF65-F5344CB8AC3E}">
        <p14:creationId xmlns:p14="http://schemas.microsoft.com/office/powerpoint/2010/main" val="335310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818F-400E-48E1-A733-65FE5F4966D0}" type="datetime1">
              <a:rPr lang="en-US" smtClean="0"/>
              <a:t>3/2/19</a:t>
            </a:fld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4C-1062-4B1A-9F83-7A88C398AED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 descr="Billedresultat for crystal structure beautiful">
            <a:extLst>
              <a:ext uri="{FF2B5EF4-FFF2-40B4-BE49-F238E27FC236}">
                <a16:creationId xmlns:a16="http://schemas.microsoft.com/office/drawing/2014/main" id="{A807445E-32D2-4F4D-8D9A-9323861C6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24497"/>
          <a:stretch/>
        </p:blipFill>
        <p:spPr bwMode="auto">
          <a:xfrm>
            <a:off x="3793044" y="846736"/>
            <a:ext cx="1231594" cy="94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95634"/>
            <a:ext cx="9144000" cy="3511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kern="1200" spc="45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/>
              <a:t>The Holy Grail of Materials Chemistry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3669344" y="1728257"/>
            <a:ext cx="14260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Structure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5268566" y="5395178"/>
            <a:ext cx="17704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Properties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979839" y="5422198"/>
            <a:ext cx="14392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Synthesis</a:t>
            </a:r>
          </a:p>
        </p:txBody>
      </p:sp>
      <p:sp>
        <p:nvSpPr>
          <p:cNvPr id="11" name="Isosceles Triangle 7"/>
          <p:cNvSpPr/>
          <p:nvPr/>
        </p:nvSpPr>
        <p:spPr>
          <a:xfrm>
            <a:off x="2525687" y="2160305"/>
            <a:ext cx="3840479" cy="3200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lede 22" descr="Et billede, der indeholder indendørs&#10;&#10;Beskrivelse, der er oprettet med meget høj sikkerhed">
            <a:extLst>
              <a:ext uri="{FF2B5EF4-FFF2-40B4-BE49-F238E27FC236}">
                <a16:creationId xmlns:a16="http://schemas.microsoft.com/office/drawing/2014/main" id="{DD92DA6F-7B1C-4B59-893A-21DA7CDF5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17" y="5513544"/>
            <a:ext cx="1573680" cy="1186313"/>
          </a:xfrm>
          <a:prstGeom prst="rect">
            <a:avLst/>
          </a:prstGeom>
        </p:spPr>
      </p:pic>
      <p:pic>
        <p:nvPicPr>
          <p:cNvPr id="13" name="Picture 16" descr="http://www.e-pages.dk/ku/638/html5/image/4_1500.jpg">
            <a:extLst>
              <a:ext uri="{FF2B5EF4-FFF2-40B4-BE49-F238E27FC236}">
                <a16:creationId xmlns:a16="http://schemas.microsoft.com/office/drawing/2014/main" id="{00F566AC-CE2B-44C1-9EF1-26EE6BF4E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3" r="2836"/>
          <a:stretch/>
        </p:blipFill>
        <p:spPr bwMode="auto">
          <a:xfrm>
            <a:off x="2354339" y="1158586"/>
            <a:ext cx="1367946" cy="14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62EEE73E-8334-44D4-8318-F500A9CB3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89486" y="3866306"/>
            <a:ext cx="1517595" cy="75879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945D5545-4CCD-4A49-9AB5-95D68E0E7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986" y="3895101"/>
            <a:ext cx="1817954" cy="1193526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DF94DF1B-8F48-4E1D-9E0A-4786A066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92" y="5960745"/>
            <a:ext cx="1592693" cy="823953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0615C4E1-4570-4222-BA52-381701350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579" y="4663711"/>
            <a:ext cx="1562911" cy="849833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48" y="1144808"/>
            <a:ext cx="1616328" cy="147069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180892" y="1485756"/>
            <a:ext cx="2402958" cy="978195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8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5556" y="379482"/>
            <a:ext cx="7772400" cy="616985"/>
          </a:xfrm>
        </p:spPr>
        <p:txBody>
          <a:bodyPr/>
          <a:lstStyle/>
          <a:p>
            <a:r>
              <a:rPr lang="da-DK" sz="2250" b="1" dirty="0"/>
              <a:t>Properties and </a:t>
            </a:r>
            <a:r>
              <a:rPr lang="da-DK" sz="2250" b="1" dirty="0" err="1"/>
              <a:t>structure</a:t>
            </a:r>
            <a:r>
              <a:rPr lang="da-DK" sz="2250" b="1" dirty="0"/>
              <a:t> </a:t>
            </a:r>
            <a:r>
              <a:rPr lang="da-DK" sz="2250" b="1" dirty="0" err="1"/>
              <a:t>are</a:t>
            </a:r>
            <a:r>
              <a:rPr lang="da-DK" sz="2250" b="1" dirty="0"/>
              <a:t> </a:t>
            </a:r>
            <a:r>
              <a:rPr lang="da-DK" sz="2250" b="1" dirty="0" err="1"/>
              <a:t>directly</a:t>
            </a:r>
            <a:r>
              <a:rPr lang="da-DK" sz="2250" b="1" dirty="0"/>
              <a:t> </a:t>
            </a:r>
            <a:r>
              <a:rPr lang="da-DK" sz="2250" b="1" dirty="0" err="1"/>
              <a:t>connected</a:t>
            </a:r>
            <a:r>
              <a:rPr lang="da-DK" sz="2250" b="1" dirty="0"/>
              <a:t> </a:t>
            </a:r>
            <a:endParaRPr lang="en-US" sz="2250" b="1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F424-C0AE-4231-BDA3-4F7770E24BAD}" type="datetime1">
              <a:rPr lang="en-US" smtClean="0"/>
              <a:t>3/2/19</a:t>
            </a:fld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4C-1062-4B1A-9F83-7A88C398AED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 descr="Billedresultat for graphite">
            <a:extLst>
              <a:ext uri="{FF2B5EF4-FFF2-40B4-BE49-F238E27FC236}">
                <a16:creationId xmlns:a16="http://schemas.microsoft.com/office/drawing/2014/main" id="{2CB2F038-8FB9-42DF-910B-C5FA5D597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46" y="1244437"/>
            <a:ext cx="3438551" cy="22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Billedresultat for diamond">
            <a:extLst>
              <a:ext uri="{FF2B5EF4-FFF2-40B4-BE49-F238E27FC236}">
                <a16:creationId xmlns:a16="http://schemas.microsoft.com/office/drawing/2014/main" id="{05B198E7-0853-4EF4-A86C-9E0526DD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7" y="877768"/>
            <a:ext cx="2928552" cy="28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70844DA-04E4-459D-9B9E-70CAFD022B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0" t="21419" r="34505" b="18313"/>
          <a:stretch/>
        </p:blipFill>
        <p:spPr>
          <a:xfrm>
            <a:off x="4964786" y="4258045"/>
            <a:ext cx="2928552" cy="259995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FD22A30-BA98-4A83-8D55-5EE164AE9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41" t="20029" r="20715" b="21781"/>
          <a:stretch/>
        </p:blipFill>
        <p:spPr>
          <a:xfrm>
            <a:off x="1063749" y="4203882"/>
            <a:ext cx="3665344" cy="18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64" y="3706830"/>
            <a:ext cx="3885886" cy="2910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X-ray diffraction from bulk materials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idx="4294967295"/>
          </p:nvPr>
        </p:nvSpPr>
        <p:spPr>
          <a:xfrm>
            <a:off x="291021" y="4608513"/>
            <a:ext cx="2224088" cy="13430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Constructive interference due to periodicity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21" y="1490615"/>
            <a:ext cx="3038223" cy="227866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13051">
            <a:off x="1742345" y="3347175"/>
            <a:ext cx="2141415" cy="11012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X-ray diffraction</a:t>
            </a: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34" y="1508701"/>
            <a:ext cx="2668773" cy="228496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339827">
            <a:off x="4730136" y="3666966"/>
            <a:ext cx="2294920" cy="8132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 solution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A134-DD1D-48EC-B93D-78E3AC87FF37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081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illedresultat for Synchrotron beauti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5" y="3514725"/>
            <a:ext cx="4507607" cy="30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New possibilities with 3</a:t>
            </a:r>
            <a:r>
              <a:rPr lang="en-US" b="1" baseline="30000" dirty="0"/>
              <a:t>rd</a:t>
            </a:r>
            <a:r>
              <a:rPr lang="en-US" b="1" dirty="0"/>
              <a:t> generation synchrotron and high energy neutron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92608" y="2055813"/>
            <a:ext cx="6952742" cy="1458912"/>
          </a:xfrm>
        </p:spPr>
        <p:txBody>
          <a:bodyPr/>
          <a:lstStyle/>
          <a:p>
            <a:r>
              <a:rPr lang="en-US" b="1" dirty="0"/>
              <a:t>High energy </a:t>
            </a:r>
          </a:p>
          <a:p>
            <a:r>
              <a:rPr lang="da-DK" b="1" dirty="0"/>
              <a:t>High X-</a:t>
            </a:r>
            <a:r>
              <a:rPr lang="da-DK" b="1" dirty="0" err="1"/>
              <a:t>ray</a:t>
            </a:r>
            <a:r>
              <a:rPr lang="da-DK" b="1" dirty="0"/>
              <a:t> </a:t>
            </a:r>
            <a:r>
              <a:rPr lang="da-DK" b="1" dirty="0" err="1"/>
              <a:t>flux</a:t>
            </a:r>
            <a:r>
              <a:rPr lang="da-DK" b="1" dirty="0"/>
              <a:t>!</a:t>
            </a:r>
          </a:p>
          <a:p>
            <a:r>
              <a:rPr lang="da-DK" b="1" dirty="0"/>
              <a:t>More signal!</a:t>
            </a:r>
            <a:endParaRPr lang="en-US" b="1" dirty="0"/>
          </a:p>
          <a:p>
            <a:r>
              <a:rPr lang="en-US" b="1" dirty="0"/>
              <a:t>Lots of data!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915954" y="1387228"/>
            <a:ext cx="4710940" cy="4850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cs typeface="Helvetica Neue Thin"/>
              </a:rPr>
              <a:t>All classes of materials</a:t>
            </a:r>
          </a:p>
          <a:p>
            <a:pPr algn="ctr"/>
            <a:endParaRPr lang="en-US" sz="3000" dirty="0">
              <a:cs typeface="Helvetica Neue Thin"/>
            </a:endParaRPr>
          </a:p>
          <a:p>
            <a:pPr algn="ctr"/>
            <a:r>
              <a:rPr lang="en-US" sz="3000" dirty="0">
                <a:cs typeface="Helvetica Neue Thin"/>
              </a:rPr>
              <a:t>Amorphous, nanostructured and crystalline</a:t>
            </a:r>
          </a:p>
          <a:p>
            <a:pPr algn="ctr"/>
            <a:endParaRPr lang="en-US" sz="3000" dirty="0">
              <a:cs typeface="Helvetica Neue Thin"/>
            </a:endParaRPr>
          </a:p>
          <a:p>
            <a:pPr algn="ctr"/>
            <a:r>
              <a:rPr lang="en-US" sz="3000" dirty="0">
                <a:cs typeface="Helvetica Neue Thin"/>
              </a:rPr>
              <a:t>Liquids or solids</a:t>
            </a:r>
          </a:p>
          <a:p>
            <a:pPr algn="ctr"/>
            <a:endParaRPr lang="en-US" sz="3000" dirty="0">
              <a:cs typeface="Helvetica Neue Thin"/>
            </a:endParaRPr>
          </a:p>
          <a:p>
            <a:pPr algn="ctr"/>
            <a:r>
              <a:rPr lang="en-US" sz="3000" b="1" dirty="0">
                <a:cs typeface="Helvetica Neue Thin"/>
              </a:rPr>
              <a:t>But it takes a long time to model the data!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85746"/>
            <a:ext cx="611232" cy="176797"/>
          </a:xfrm>
        </p:spPr>
        <p:txBody>
          <a:bodyPr/>
          <a:lstStyle/>
          <a:p>
            <a:fld id="{EB59D700-21A4-4C17-BE56-6C2077BFF5F8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9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820E32-EA1F-E940-8BC9-4A4AA4A2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F4628A8-447F-8C46-BDCE-22F73C9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6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D6F782-0081-4A4F-96DB-85DF3402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0961"/>
            <a:ext cx="9144000" cy="39760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641F60-D506-0B44-A5E1-829CD43D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Principal Component Analysis in 2 dimensions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7443B1-804A-804D-B68A-B0472E774174}"/>
              </a:ext>
            </a:extLst>
          </p:cNvPr>
          <p:cNvSpPr txBox="1">
            <a:spLocks/>
          </p:cNvSpPr>
          <p:nvPr/>
        </p:nvSpPr>
        <p:spPr>
          <a:xfrm>
            <a:off x="441724" y="5353368"/>
            <a:ext cx="8259364" cy="145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2 linear regressions</a:t>
            </a:r>
          </a:p>
          <a:p>
            <a:r>
              <a:rPr lang="en" b="1" dirty="0"/>
              <a:t>Scaling – difficulties with chemical systems??</a:t>
            </a:r>
          </a:p>
          <a:p>
            <a:r>
              <a:rPr lang="en" b="1" dirty="0"/>
              <a:t>Information in the PC’s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145D5B7-B1BD-0546-965C-C6049ACF8A6D}"/>
              </a:ext>
            </a:extLst>
          </p:cNvPr>
          <p:cNvSpPr/>
          <p:nvPr/>
        </p:nvSpPr>
        <p:spPr>
          <a:xfrm>
            <a:off x="-1188" y="659545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</a:rPr>
              <a:t>http://</a:t>
            </a:r>
            <a:r>
              <a:rPr lang="da-DK" sz="900" i="1" dirty="0" err="1">
                <a:solidFill>
                  <a:schemeClr val="tx2"/>
                </a:solidFill>
              </a:rPr>
              <a:t>setosa.io</a:t>
            </a:r>
            <a:r>
              <a:rPr lang="da-DK" sz="900" i="1" dirty="0">
                <a:solidFill>
                  <a:schemeClr val="tx2"/>
                </a:solidFill>
              </a:rPr>
              <a:t>/ev/principal-component-</a:t>
            </a:r>
            <a:r>
              <a:rPr lang="da-DK" sz="900" i="1" dirty="0" err="1">
                <a:solidFill>
                  <a:schemeClr val="tx2"/>
                </a:solidFill>
              </a:rPr>
              <a:t>analysis</a:t>
            </a:r>
            <a:r>
              <a:rPr lang="da-DK" sz="900" i="1" dirty="0">
                <a:solidFill>
                  <a:schemeClr val="tx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3574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B0CA52-12C2-CF4D-BE4A-FB518C1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A8ABCD-60FD-6D44-8AAD-0B6C4DD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D923820-0854-8048-AD1D-B2F9FB2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25"/>
            <a:ext cx="9144000" cy="2997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326693-59F9-B44A-BEFF-6C27A35E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Principal Component Analysis in 3 dimensions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141BA0-BD83-F043-8D51-B826E2C7C1FF}"/>
              </a:ext>
            </a:extLst>
          </p:cNvPr>
          <p:cNvSpPr txBox="1">
            <a:spLocks/>
          </p:cNvSpPr>
          <p:nvPr/>
        </p:nvSpPr>
        <p:spPr>
          <a:xfrm>
            <a:off x="292608" y="1573501"/>
            <a:ext cx="8851392" cy="270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3D	visualization		Projected to 2D 		Projected to 1D</a:t>
            </a:r>
          </a:p>
          <a:p>
            <a:endParaRPr lang="en" b="1" dirty="0"/>
          </a:p>
          <a:p>
            <a:endParaRPr lang="en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DDD2F5-84B3-4C49-8FD7-0BB7E8C997E0}"/>
              </a:ext>
            </a:extLst>
          </p:cNvPr>
          <p:cNvSpPr txBox="1">
            <a:spLocks/>
          </p:cNvSpPr>
          <p:nvPr/>
        </p:nvSpPr>
        <p:spPr>
          <a:xfrm>
            <a:off x="441724" y="5170486"/>
            <a:ext cx="8259364" cy="145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3 linear regressions</a:t>
            </a:r>
          </a:p>
          <a:p>
            <a:r>
              <a:rPr lang="en" b="1" dirty="0"/>
              <a:t>Difficult to visualize multiple dimensions</a:t>
            </a:r>
          </a:p>
          <a:p>
            <a:r>
              <a:rPr lang="en" b="1" dirty="0"/>
              <a:t>Clustering</a:t>
            </a:r>
          </a:p>
          <a:p>
            <a:r>
              <a:rPr lang="en" b="1" dirty="0"/>
              <a:t>Robustness with pair distribution function data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7A55A58-8EF3-0849-97FE-E47E096A5408}"/>
              </a:ext>
            </a:extLst>
          </p:cNvPr>
          <p:cNvSpPr/>
          <p:nvPr/>
        </p:nvSpPr>
        <p:spPr>
          <a:xfrm>
            <a:off x="-1188" y="659545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</a:rPr>
              <a:t>http://</a:t>
            </a:r>
            <a:r>
              <a:rPr lang="da-DK" sz="900" i="1" dirty="0" err="1">
                <a:solidFill>
                  <a:schemeClr val="tx2"/>
                </a:solidFill>
              </a:rPr>
              <a:t>setosa.io</a:t>
            </a:r>
            <a:r>
              <a:rPr lang="da-DK" sz="900" i="1" dirty="0">
                <a:solidFill>
                  <a:schemeClr val="tx2"/>
                </a:solidFill>
              </a:rPr>
              <a:t>/ev/principal-component-</a:t>
            </a:r>
            <a:r>
              <a:rPr lang="da-DK" sz="900" i="1" dirty="0" err="1">
                <a:solidFill>
                  <a:schemeClr val="tx2"/>
                </a:solidFill>
              </a:rPr>
              <a:t>analysis</a:t>
            </a:r>
            <a:r>
              <a:rPr lang="da-DK" sz="900" i="1" dirty="0">
                <a:solidFill>
                  <a:schemeClr val="tx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9537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B0CA52-12C2-CF4D-BE4A-FB518C1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A8ABCD-60FD-6D44-8AAD-0B6C4DD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8</a:t>
            </a:fld>
            <a:endParaRPr lang="da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326693-59F9-B44A-BEFF-6C27A35E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PCA Scree plot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614D3F3-B941-2E4F-A488-67F316A8E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 r="13751" b="66028"/>
          <a:stretch/>
        </p:blipFill>
        <p:spPr>
          <a:xfrm>
            <a:off x="395502" y="1299251"/>
            <a:ext cx="7656947" cy="30506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C5E0DB-8C4D-DF44-B1A8-E8DA9FF48ACC}"/>
              </a:ext>
            </a:extLst>
          </p:cNvPr>
          <p:cNvSpPr txBox="1">
            <a:spLocks/>
          </p:cNvSpPr>
          <p:nvPr/>
        </p:nvSpPr>
        <p:spPr>
          <a:xfrm>
            <a:off x="441724" y="5028467"/>
            <a:ext cx="8259364" cy="145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How many PC’s describes the data?</a:t>
            </a:r>
          </a:p>
          <a:p>
            <a:r>
              <a:rPr lang="en" b="1" dirty="0"/>
              <a:t>How much information in the PC?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EE62C2-6D94-1E4E-964A-564ADBBA4F41}"/>
              </a:ext>
            </a:extLst>
          </p:cNvPr>
          <p:cNvSpPr/>
          <p:nvPr/>
        </p:nvSpPr>
        <p:spPr>
          <a:xfrm>
            <a:off x="-5469" y="65833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doi:10.1107/S1600576715016532</a:t>
            </a:r>
            <a:endParaRPr lang="da-DK" sz="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7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B0CA52-12C2-CF4D-BE4A-FB518C1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A8F4-C9F1-4663-855A-E461E5868B21}" type="datetime1">
              <a:rPr lang="en-US" smtClean="0"/>
              <a:t>3/2/19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A8ABCD-60FD-6D44-8AAD-0B6C4DD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9</a:t>
            </a:fld>
            <a:endParaRPr lang="da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326693-59F9-B44A-BEFF-6C27A35E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4" y="620714"/>
            <a:ext cx="8259365" cy="86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Principal Components plot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726FD4C-DEAD-2247-8E87-4376F7A864F9}"/>
              </a:ext>
            </a:extLst>
          </p:cNvPr>
          <p:cNvGrpSpPr/>
          <p:nvPr/>
        </p:nvGrpSpPr>
        <p:grpSpPr>
          <a:xfrm>
            <a:off x="1863690" y="1175657"/>
            <a:ext cx="5233740" cy="3991897"/>
            <a:chOff x="1863690" y="1175657"/>
            <a:chExt cx="5233740" cy="3991897"/>
          </a:xfrm>
        </p:grpSpPr>
        <p:pic>
          <p:nvPicPr>
            <p:cNvPr id="2" name="Billede 1">
              <a:extLst>
                <a:ext uri="{FF2B5EF4-FFF2-40B4-BE49-F238E27FC236}">
                  <a16:creationId xmlns:a16="http://schemas.microsoft.com/office/drawing/2014/main" id="{64B3954C-2248-C445-BF2A-FCD9FA36F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2027"/>
            <a:stretch/>
          </p:blipFill>
          <p:spPr>
            <a:xfrm>
              <a:off x="2046570" y="1278090"/>
              <a:ext cx="5050860" cy="3790297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8D6DC7B5-6BA2-0C4C-A8F1-7476259FB09F}"/>
                </a:ext>
              </a:extLst>
            </p:cNvPr>
            <p:cNvSpPr/>
            <p:nvPr/>
          </p:nvSpPr>
          <p:spPr>
            <a:xfrm>
              <a:off x="1920240" y="1175657"/>
              <a:ext cx="365760" cy="310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A43B7A45-EBD3-F84D-A3F0-249A9C8B85C2}"/>
                </a:ext>
              </a:extLst>
            </p:cNvPr>
            <p:cNvSpPr/>
            <p:nvPr/>
          </p:nvSpPr>
          <p:spPr>
            <a:xfrm>
              <a:off x="1863690" y="4857311"/>
              <a:ext cx="365760" cy="310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AD049F-8611-8148-9E2E-72C20BD3325E}"/>
              </a:ext>
            </a:extLst>
          </p:cNvPr>
          <p:cNvSpPr txBox="1">
            <a:spLocks/>
          </p:cNvSpPr>
          <p:nvPr/>
        </p:nvSpPr>
        <p:spPr>
          <a:xfrm>
            <a:off x="441724" y="5028467"/>
            <a:ext cx="8259364" cy="145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18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354" marR="0" indent="-269081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15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354" indent="26551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354" indent="26551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How does the PC look like?</a:t>
            </a:r>
          </a:p>
          <a:p>
            <a:r>
              <a:rPr lang="en" b="1" dirty="0"/>
              <a:t>Are they physical?</a:t>
            </a:r>
          </a:p>
          <a:p>
            <a:r>
              <a:rPr lang="en" b="1" dirty="0"/>
              <a:t>Does a structure relate to 1 or multiple PC’s?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6BD9B47-AC1D-224B-9F97-63E864BBA7D0}"/>
              </a:ext>
            </a:extLst>
          </p:cNvPr>
          <p:cNvSpPr/>
          <p:nvPr/>
        </p:nvSpPr>
        <p:spPr>
          <a:xfrm>
            <a:off x="-5469" y="65833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doi:10.1107/S1600576715016532</a:t>
            </a:r>
            <a:endParaRPr lang="da-DK" sz="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73464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_DK_lille.potx" id="{D38F8E33-FD02-41C6-AD02-A12D82E57114}" vid="{EFC0B403-A5DB-4932-BB37-9DE33FC6BF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16_9_dk_lille</Template>
  <TotalTime>0</TotalTime>
  <Words>370</Words>
  <Application>Microsoft Macintosh PowerPoint</Application>
  <PresentationFormat>Skærmshow (4:3)</PresentationFormat>
  <Paragraphs>90</Paragraphs>
  <Slides>11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Microsoft New Tai Lue</vt:lpstr>
      <vt:lpstr>Brugerdefineret design</vt:lpstr>
      <vt:lpstr>Applications of principal component analysis to pair distribution function  Karena W. Chapman, Saul H. Lapidus and Peter J. Chupas </vt:lpstr>
      <vt:lpstr>PowerPoint-præsentation</vt:lpstr>
      <vt:lpstr>Properties and structure are directly connected </vt:lpstr>
      <vt:lpstr>X-ray diffraction from bulk materials</vt:lpstr>
      <vt:lpstr>New possibilities with 3rd generation synchrotron and high energy neutron facilities</vt:lpstr>
      <vt:lpstr>Principal Component Analysis in 2 dimensions</vt:lpstr>
      <vt:lpstr>Principal Component Analysis in 3 dimensions</vt:lpstr>
      <vt:lpstr>PCA Scree plot</vt:lpstr>
      <vt:lpstr>Principal Components plot</vt:lpstr>
      <vt:lpstr>Ratio of Principal Components</vt:lpstr>
      <vt:lpstr>Conclusion: Principal component analysis to pair distribution function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2018-05-07T13:45:50Z</dcterms:created>
  <dcterms:modified xsi:type="dcterms:W3CDTF">2019-03-02T10:48:13Z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