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6858000" cx="12192000"/>
  <p:notesSz cx="6669075" cy="9926625"/>
  <p:embeddedFontLst>
    <p:embeddedFont>
      <p:font typeface="Roboto"/>
      <p:regular r:id="rId60"/>
      <p:bold r:id="rId61"/>
      <p:italic r:id="rId62"/>
      <p:boldItalic r:id="rId63"/>
    </p:embeddedFont>
    <p:embeddedFont>
      <p:font typeface="Lustria"/>
      <p:regular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65" roundtripDataSignature="AMtx7mgocBQAmgkbcR3gjv7tHgaq/xgEZ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5.xml"/><Relationship Id="rId64" Type="http://schemas.openxmlformats.org/officeDocument/2006/relationships/font" Target="fonts/Lustria-regular.fntdata"/><Relationship Id="rId63" Type="http://schemas.openxmlformats.org/officeDocument/2006/relationships/font" Target="fonts/Roboto-boldItalic.fntdata"/><Relationship Id="rId22" Type="http://schemas.openxmlformats.org/officeDocument/2006/relationships/slide" Target="slides/slide17.xml"/><Relationship Id="rId21" Type="http://schemas.openxmlformats.org/officeDocument/2006/relationships/slide" Target="slides/slide16.xml"/><Relationship Id="rId65"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889938" cy="49633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777607" y="0"/>
            <a:ext cx="2889938" cy="496332"/>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6988" y="744538"/>
            <a:ext cx="6615112"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66909" y="4715153"/>
            <a:ext cx="5335270" cy="446698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28583"/>
            <a:ext cx="2889938" cy="49633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777607" y="9428583"/>
            <a:ext cx="2889938" cy="49633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26988" y="744538"/>
            <a:ext cx="6615112"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66909" y="4715153"/>
            <a:ext cx="533527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777607" y="9428583"/>
            <a:ext cx="2889938"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3448f65bb2_0_244: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13448f65bb2_0_244: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89" name="Google Shape;289;g13448f65bb2_0_244: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3448f65bb2_0_283: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13448f65bb2_0_283: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000">
                <a:latin typeface="Arial"/>
                <a:ea typeface="Arial"/>
                <a:cs typeface="Arial"/>
                <a:sym typeface="Arial"/>
              </a:rPr>
              <a:t>Ionization - continuous. High energy particles, energetic enough to ionize atoms in matter. Also includes excitations of electrons in matter. Ionization loss dependent on density of medium, charge of incident particle, speed of particle Occurs continuously along the muon trajectory, nearly energy independent. Dominant until 500GeV.</a:t>
            </a:r>
            <a:endParaRPr sz="1000">
              <a:latin typeface="Arial"/>
              <a:ea typeface="Arial"/>
              <a:cs typeface="Arial"/>
              <a:sym typeface="Arial"/>
            </a:endParaRPr>
          </a:p>
          <a:p>
            <a:pPr indent="0" lvl="0" marL="0" rtl="0" algn="l">
              <a:spcBef>
                <a:spcPts val="0"/>
              </a:spcBef>
              <a:spcAft>
                <a:spcPts val="0"/>
              </a:spcAft>
              <a:buNone/>
            </a:pPr>
            <a:r>
              <a:rPr lang="en-GB" sz="900">
                <a:latin typeface="Arial"/>
                <a:ea typeface="Arial"/>
                <a:cs typeface="Arial"/>
                <a:sym typeface="Arial"/>
              </a:rPr>
              <a:t>Radiative (bremsstrahlung) losses - discrete. At high energies, this dominates. Emission probability is proportional to the inverse square of the particle mass, so energy loss for muons is 40,000 times smaller for muons than electrons. Energy dependent. In the discrete processes energy is lost in bursts along the path.</a:t>
            </a:r>
            <a:endParaRPr sz="900">
              <a:latin typeface="Arial"/>
              <a:ea typeface="Arial"/>
              <a:cs typeface="Arial"/>
              <a:sym typeface="Arial"/>
            </a:endParaRPr>
          </a:p>
          <a:p>
            <a:pPr indent="0" lvl="0" marL="0" rtl="0" algn="l">
              <a:spcBef>
                <a:spcPts val="0"/>
              </a:spcBef>
              <a:spcAft>
                <a:spcPts val="0"/>
              </a:spcAft>
              <a:buNone/>
            </a:pPr>
            <a:r>
              <a:rPr lang="en-GB" sz="1000">
                <a:latin typeface="Arial"/>
                <a:ea typeface="Arial"/>
                <a:cs typeface="Arial"/>
                <a:sym typeface="Arial"/>
              </a:rPr>
              <a:t>Pair production - discrete. Energetic charged particles can also produce electron-positron pairs Energy dependent</a:t>
            </a:r>
            <a:endParaRPr sz="1000">
              <a:latin typeface="Arial"/>
              <a:ea typeface="Arial"/>
              <a:cs typeface="Arial"/>
              <a:sym typeface="Arial"/>
            </a:endParaRPr>
          </a:p>
          <a:p>
            <a:pPr indent="0" lvl="0" marL="0" rtl="0" algn="l">
              <a:spcBef>
                <a:spcPts val="0"/>
              </a:spcBef>
              <a:spcAft>
                <a:spcPts val="0"/>
              </a:spcAft>
              <a:buNone/>
            </a:pPr>
            <a:r>
              <a:rPr lang="en-GB" sz="1000">
                <a:latin typeface="Trebuchet MS"/>
                <a:ea typeface="Trebuchet MS"/>
                <a:cs typeface="Trebuchet MS"/>
                <a:sym typeface="Trebuchet MS"/>
              </a:rPr>
              <a:t>Photonuclear interactions of muons (or electrons or taus) - discrete. energy transfer to nucleus via photon, producing energetic hadrons (like a hadronic interaction of a proton). Energy dependent</a:t>
            </a:r>
            <a:endParaRPr sz="600">
              <a:latin typeface="Arial"/>
              <a:ea typeface="Arial"/>
              <a:cs typeface="Arial"/>
              <a:sym typeface="Arial"/>
            </a:endParaRPr>
          </a:p>
        </p:txBody>
      </p:sp>
      <p:sp>
        <p:nvSpPr>
          <p:cNvPr id="309" name="Google Shape;309;g13448f65bb2_0_283: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3448f65bb2_0_296: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13448f65bb2_0_296: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GB" sz="950">
                <a:solidFill>
                  <a:srgbClr val="333333"/>
                </a:solidFill>
                <a:latin typeface="Arial"/>
                <a:ea typeface="Arial"/>
                <a:cs typeface="Arial"/>
                <a:sym typeface="Arial"/>
              </a:rPr>
              <a:t>Suppose a particle emits a wave pulse every time </a:t>
            </a:r>
            <a:r>
              <a:rPr i="1" lang="en-GB" sz="950">
                <a:solidFill>
                  <a:srgbClr val="333333"/>
                </a:solidFill>
                <a:latin typeface="Arial"/>
                <a:ea typeface="Arial"/>
                <a:cs typeface="Arial"/>
                <a:sym typeface="Arial"/>
              </a:rPr>
              <a:t>t</a:t>
            </a:r>
            <a:r>
              <a:rPr lang="en-GB" sz="950">
                <a:solidFill>
                  <a:srgbClr val="333333"/>
                </a:solidFill>
                <a:latin typeface="Arial"/>
                <a:ea typeface="Arial"/>
                <a:cs typeface="Arial"/>
                <a:sym typeface="Arial"/>
              </a:rPr>
              <a:t>, and also that these pulses move out spherically at speed </a:t>
            </a:r>
            <a:r>
              <a:rPr i="1" lang="en-GB" sz="950">
                <a:solidFill>
                  <a:srgbClr val="333333"/>
                </a:solidFill>
                <a:latin typeface="Arial"/>
                <a:ea typeface="Arial"/>
                <a:cs typeface="Arial"/>
                <a:sym typeface="Arial"/>
              </a:rPr>
              <a:t>c'</a:t>
            </a:r>
            <a:r>
              <a:rPr lang="en-GB" sz="950">
                <a:solidFill>
                  <a:srgbClr val="333333"/>
                </a:solidFill>
                <a:latin typeface="Arial"/>
                <a:ea typeface="Arial"/>
                <a:cs typeface="Arial"/>
                <a:sym typeface="Arial"/>
              </a:rPr>
              <a:t>. Now allow the particle to move with speed </a:t>
            </a:r>
            <a:r>
              <a:rPr i="1" lang="en-GB" sz="950">
                <a:solidFill>
                  <a:srgbClr val="333333"/>
                </a:solidFill>
                <a:latin typeface="Arial"/>
                <a:ea typeface="Arial"/>
                <a:cs typeface="Arial"/>
                <a:sym typeface="Arial"/>
              </a:rPr>
              <a:t>v</a:t>
            </a:r>
            <a:r>
              <a:rPr lang="en-GB" sz="950">
                <a:solidFill>
                  <a:srgbClr val="333333"/>
                </a:solidFill>
                <a:latin typeface="Arial"/>
                <a:ea typeface="Arial"/>
                <a:cs typeface="Arial"/>
                <a:sym typeface="Arial"/>
              </a:rPr>
              <a:t>. If </a:t>
            </a:r>
            <a:r>
              <a:rPr i="1" lang="en-GB" sz="950">
                <a:solidFill>
                  <a:srgbClr val="333333"/>
                </a:solidFill>
                <a:latin typeface="Arial"/>
                <a:ea typeface="Arial"/>
                <a:cs typeface="Arial"/>
                <a:sym typeface="Arial"/>
              </a:rPr>
              <a:t>v</a:t>
            </a:r>
            <a:r>
              <a:rPr lang="en-GB" sz="950">
                <a:solidFill>
                  <a:srgbClr val="333333"/>
                </a:solidFill>
                <a:latin typeface="Arial"/>
                <a:ea typeface="Arial"/>
                <a:cs typeface="Arial"/>
                <a:sym typeface="Arial"/>
              </a:rPr>
              <a:t> &lt;</a:t>
            </a:r>
            <a:r>
              <a:rPr i="1" lang="en-GB" sz="950">
                <a:solidFill>
                  <a:srgbClr val="333333"/>
                </a:solidFill>
                <a:latin typeface="Arial"/>
                <a:ea typeface="Arial"/>
                <a:cs typeface="Arial"/>
                <a:sym typeface="Arial"/>
              </a:rPr>
              <a:t>c'</a:t>
            </a:r>
            <a:r>
              <a:rPr lang="en-GB" sz="950">
                <a:solidFill>
                  <a:srgbClr val="333333"/>
                </a:solidFill>
                <a:latin typeface="Arial"/>
                <a:ea typeface="Arial"/>
                <a:cs typeface="Arial"/>
                <a:sym typeface="Arial"/>
              </a:rPr>
              <a:t>, then the wavecrests merely bunch up in the direction of motion, but do not cross. When </a:t>
            </a:r>
            <a:r>
              <a:rPr i="1" lang="en-GB" sz="950">
                <a:solidFill>
                  <a:srgbClr val="333333"/>
                </a:solidFill>
                <a:latin typeface="Arial"/>
                <a:ea typeface="Arial"/>
                <a:cs typeface="Arial"/>
                <a:sym typeface="Arial"/>
              </a:rPr>
              <a:t>v</a:t>
            </a:r>
            <a:r>
              <a:rPr lang="en-GB" sz="950">
                <a:solidFill>
                  <a:srgbClr val="333333"/>
                </a:solidFill>
                <a:latin typeface="Arial"/>
                <a:ea typeface="Arial"/>
                <a:cs typeface="Arial"/>
                <a:sym typeface="Arial"/>
              </a:rPr>
              <a:t> &gt; </a:t>
            </a:r>
            <a:r>
              <a:rPr i="1" lang="en-GB" sz="950">
                <a:solidFill>
                  <a:srgbClr val="333333"/>
                </a:solidFill>
                <a:latin typeface="Arial"/>
                <a:ea typeface="Arial"/>
                <a:cs typeface="Arial"/>
                <a:sym typeface="Arial"/>
              </a:rPr>
              <a:t>c'</a:t>
            </a:r>
            <a:r>
              <a:rPr lang="en-GB" sz="950">
                <a:solidFill>
                  <a:srgbClr val="333333"/>
                </a:solidFill>
                <a:latin typeface="Arial"/>
                <a:ea typeface="Arial"/>
                <a:cs typeface="Arial"/>
                <a:sym typeface="Arial"/>
              </a:rPr>
              <a:t> , however, the wavecrests do cross, adding up constructively at some angle </a:t>
            </a:r>
            <a:r>
              <a:rPr i="1" lang="en-GB" sz="950">
                <a:solidFill>
                  <a:srgbClr val="333333"/>
                </a:solidFill>
                <a:latin typeface="Arial"/>
                <a:ea typeface="Arial"/>
                <a:cs typeface="Arial"/>
                <a:sym typeface="Arial"/>
              </a:rPr>
              <a:t>&amp;theta</a:t>
            </a:r>
            <a:endParaRPr i="1" sz="950">
              <a:solidFill>
                <a:srgbClr val="333333"/>
              </a:solidFill>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i="1" sz="950">
              <a:solidFill>
                <a:srgbClr val="333333"/>
              </a:solidFill>
              <a:latin typeface="Arial"/>
              <a:ea typeface="Arial"/>
              <a:cs typeface="Arial"/>
              <a:sym typeface="Arial"/>
            </a:endParaRPr>
          </a:p>
          <a:p>
            <a:pPr indent="0" lvl="0" marL="0" rtl="0" algn="l">
              <a:spcBef>
                <a:spcPts val="0"/>
              </a:spcBef>
              <a:spcAft>
                <a:spcPts val="0"/>
              </a:spcAft>
              <a:buClr>
                <a:schemeClr val="dk1"/>
              </a:buClr>
              <a:buSzPts val="1200"/>
              <a:buFont typeface="Calibri"/>
              <a:buNone/>
            </a:pPr>
            <a:r>
              <a:rPr lang="en-GB" sz="950">
                <a:solidFill>
                  <a:srgbClr val="333333"/>
                </a:solidFill>
                <a:latin typeface="Arial"/>
                <a:ea typeface="Arial"/>
                <a:cs typeface="Arial"/>
                <a:sym typeface="Arial"/>
              </a:rPr>
              <a:t>Consider that a charged particle, in passing by the atoms in the dielectric, momentarily polarizes them (pushing like charges in the atom away, and inducing a dipole state). Once the particle has passed, this polarized state collapses, causing each atom to emit Cerenkov radiation For slow moving particles, the polarization is perfectly symmetrical, resulting in no electric field at long distances (and thus no radiation). When the particle is moving very quickly however, the polarization is no longer perfectly symmetrical.</a:t>
            </a:r>
            <a:endParaRPr sz="950">
              <a:solidFill>
                <a:srgbClr val="333333"/>
              </a:solidFill>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sz="950">
              <a:solidFill>
                <a:srgbClr val="333333"/>
              </a:solidFill>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sz="950">
              <a:solidFill>
                <a:srgbClr val="333333"/>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GB" sz="1000">
                <a:latin typeface="Arial"/>
                <a:ea typeface="Arial"/>
                <a:cs typeface="Arial"/>
                <a:sym typeface="Arial"/>
              </a:rPr>
              <a:t>The emission is due to an asymmetric polarization of the medium in front and at the rear of the particle, giving rise to a varying electric dipole momentum.</a:t>
            </a:r>
            <a:endParaRPr sz="550">
              <a:solidFill>
                <a:srgbClr val="333333"/>
              </a:solidFill>
              <a:latin typeface="Arial"/>
              <a:ea typeface="Arial"/>
              <a:cs typeface="Arial"/>
              <a:sym typeface="Arial"/>
            </a:endParaRPr>
          </a:p>
          <a:p>
            <a:pPr indent="0" lvl="0" marL="0" rtl="0" algn="l">
              <a:spcBef>
                <a:spcPts val="0"/>
              </a:spcBef>
              <a:spcAft>
                <a:spcPts val="0"/>
              </a:spcAft>
              <a:buClr>
                <a:schemeClr val="dk1"/>
              </a:buClr>
              <a:buSzPts val="1200"/>
              <a:buFont typeface="Calibri"/>
              <a:buNone/>
            </a:pPr>
            <a:r>
              <a:t/>
            </a:r>
            <a:endParaRPr i="1" sz="950">
              <a:solidFill>
                <a:srgbClr val="333333"/>
              </a:solidFill>
              <a:latin typeface="Arial"/>
              <a:ea typeface="Arial"/>
              <a:cs typeface="Arial"/>
              <a:sym typeface="Arial"/>
            </a:endParaRPr>
          </a:p>
        </p:txBody>
      </p:sp>
      <p:sp>
        <p:nvSpPr>
          <p:cNvPr id="328" name="Google Shape;328;g13448f65bb2_0_296: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31b71f7ee3_0_62: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g131b71f7ee3_0_62: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48" name="Google Shape;348;g131b71f7ee3_0_62: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13448f65bb2_0_311: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g13448f65bb2_0_311: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64" name="Google Shape;364;g13448f65bb2_0_311: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3448f65bb2_0_328: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13448f65bb2_0_328: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380" name="Google Shape;380;g13448f65bb2_0_328: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3b4bb0c3fc_0_73: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13b4bb0c3fc_0_73: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GB">
                <a:latin typeface="Arial"/>
                <a:ea typeface="Arial"/>
                <a:cs typeface="Arial"/>
                <a:sym typeface="Arial"/>
              </a:rPr>
              <a:t>The DeepCore filter begins by searching for SMT3 events in the DeepCore fiducial volume. Looking at these events’ pulses a CoG (average x,y,z position) is calculated for the hits in DeepCore fiducial volume.</a:t>
            </a:r>
            <a:endParaRPr>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a:latin typeface="Arial"/>
                <a:ea typeface="Arial"/>
                <a:cs typeface="Arial"/>
                <a:sym typeface="Arial"/>
              </a:rPr>
              <a:t>Compare this to hits outside the DC fiducial volume by calculating apparent velocity if apparent velocity is within a time window of 0.25m/ns to 0.4m/ns, that hit is tagged as  a VetoWindowHit. Events with more than one VetoWindowHit are removed.</a:t>
            </a:r>
            <a:endParaRPr/>
          </a:p>
        </p:txBody>
      </p:sp>
      <p:sp>
        <p:nvSpPr>
          <p:cNvPr id="398" name="Google Shape;398;g13b4bb0c3fc_0_73: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39f6e48284_0_0: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0" name="Google Shape;420;g139f6e48284_0_0: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21" name="Google Shape;421;g139f6e48284_0_0: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3448f65bb2_0_383: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13448f65bb2_0_383: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447" name="Google Shape;447;g13448f65bb2_0_383: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3b4bb0c3fc_0_40: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g13b4bb0c3fc_0_40: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GB"/>
              <a:t>One way to think about GNNs is as a generalisation of the operation of convolutional neural networks to abstract mathematical objects rather than images. They rely on message passing schemes. </a:t>
            </a:r>
            <a:endParaRPr/>
          </a:p>
          <a:p>
            <a:pPr indent="0" lvl="0" marL="0" rtl="0" algn="l">
              <a:spcBef>
                <a:spcPts val="0"/>
              </a:spcBef>
              <a:spcAft>
                <a:spcPts val="0"/>
              </a:spcAft>
              <a:buClr>
                <a:schemeClr val="dk1"/>
              </a:buClr>
              <a:buSzPts val="1200"/>
              <a:buFont typeface="Calibri"/>
              <a:buNone/>
            </a:pPr>
            <a:r>
              <a:rPr lang="en-GB"/>
              <a:t>The </a:t>
            </a:r>
            <a:r>
              <a:rPr lang="en-GB"/>
              <a:t>architecture</a:t>
            </a:r>
            <a:r>
              <a:rPr lang="en-GB"/>
              <a:t> accepts a graph as input with information loaded into its nodes and edges and progressively transforms these embeddings. Each node gets updated by a simple MLP producing some new node embedding. </a:t>
            </a:r>
            <a:endParaRPr/>
          </a:p>
        </p:txBody>
      </p:sp>
      <p:sp>
        <p:nvSpPr>
          <p:cNvPr id="470" name="Google Shape;470;g13b4bb0c3fc_0_40: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p:nvPr>
            <p:ph idx="2" type="sldImg"/>
          </p:nvPr>
        </p:nvSpPr>
        <p:spPr>
          <a:xfrm>
            <a:off x="26988" y="744538"/>
            <a:ext cx="6615112"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p2:notes"/>
          <p:cNvSpPr txBox="1"/>
          <p:nvPr>
            <p:ph idx="1" type="body"/>
          </p:nvPr>
        </p:nvSpPr>
        <p:spPr>
          <a:xfrm>
            <a:off x="666909" y="4715153"/>
            <a:ext cx="533527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5" name="Google Shape;105;p2:notes"/>
          <p:cNvSpPr txBox="1"/>
          <p:nvPr>
            <p:ph idx="12" type="sldNum"/>
          </p:nvPr>
        </p:nvSpPr>
        <p:spPr>
          <a:xfrm>
            <a:off x="3777607" y="9428583"/>
            <a:ext cx="2889938"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3448f65bb2_0_401: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13448f65bb2_0_401: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sz="1400">
                <a:latin typeface="Arial"/>
                <a:ea typeface="Arial"/>
                <a:cs typeface="Arial"/>
                <a:sym typeface="Arial"/>
              </a:rPr>
              <a:t>Node homophily- t</a:t>
            </a:r>
            <a:r>
              <a:rPr lang="en-GB" sz="1050">
                <a:highlight>
                  <a:schemeClr val="lt1"/>
                </a:highlight>
                <a:latin typeface="Arial"/>
                <a:ea typeface="Arial"/>
                <a:cs typeface="Arial"/>
                <a:sym typeface="Arial"/>
              </a:rPr>
              <a:t>he homophily ratio is the ratio of connected node pairs that share the same node feature, and thus a number between 0 and 1. </a:t>
            </a:r>
            <a:r>
              <a:rPr lang="en-GB" sz="1050">
                <a:highlight>
                  <a:srgbClr val="FFFFFF"/>
                </a:highlight>
                <a:latin typeface="Arial"/>
                <a:ea typeface="Arial"/>
                <a:cs typeface="Arial"/>
                <a:sym typeface="Arial"/>
              </a:rPr>
              <a:t>The homophily ratio of xyz indicates what fraction</a:t>
            </a:r>
            <a:r>
              <a:rPr lang="en-GB" sz="1100">
                <a:latin typeface="Arial"/>
                <a:ea typeface="Arial"/>
                <a:cs typeface="Arial"/>
                <a:sym typeface="Arial"/>
              </a:rPr>
              <a:t> </a:t>
            </a:r>
            <a:r>
              <a:rPr lang="en-GB" sz="1050">
                <a:highlight>
                  <a:srgbClr val="FFFFFF"/>
                </a:highlight>
                <a:latin typeface="Arial"/>
                <a:ea typeface="Arial"/>
                <a:cs typeface="Arial"/>
                <a:sym typeface="Arial"/>
              </a:rPr>
              <a:t>of connected pulses originate from the same PMT. For a graph where all nodes are connected to</a:t>
            </a:r>
            <a:r>
              <a:rPr lang="en-GB" sz="1100">
                <a:latin typeface="Arial"/>
                <a:ea typeface="Arial"/>
                <a:cs typeface="Arial"/>
                <a:sym typeface="Arial"/>
              </a:rPr>
              <a:t> </a:t>
            </a:r>
            <a:r>
              <a:rPr lang="en-GB" sz="1050">
                <a:highlight>
                  <a:srgbClr val="FFFFFF"/>
                </a:highlight>
                <a:latin typeface="Arial"/>
                <a:ea typeface="Arial"/>
                <a:cs typeface="Arial"/>
                <a:sym typeface="Arial"/>
              </a:rPr>
              <a:t>each other, a value of 0.5 indicates that half the pulses in the event are same-PMT pulses.</a:t>
            </a:r>
            <a:endParaRPr sz="1050">
              <a:highlight>
                <a:srgbClr val="FFFFFF"/>
              </a:highlight>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GB" sz="1050">
                <a:highlight>
                  <a:srgbClr val="FFFFFF"/>
                </a:highlight>
                <a:latin typeface="Arial"/>
                <a:ea typeface="Arial"/>
                <a:cs typeface="Arial"/>
                <a:sym typeface="Arial"/>
              </a:rPr>
              <a:t>As</a:t>
            </a:r>
            <a:r>
              <a:rPr lang="en-GB" sz="1100">
                <a:latin typeface="Arial"/>
                <a:ea typeface="Arial"/>
                <a:cs typeface="Arial"/>
                <a:sym typeface="Arial"/>
              </a:rPr>
              <a:t> </a:t>
            </a:r>
            <a:r>
              <a:rPr lang="en-GB" sz="1050">
                <a:highlight>
                  <a:srgbClr val="FFFFFF"/>
                </a:highlight>
                <a:latin typeface="Arial"/>
                <a:ea typeface="Arial"/>
                <a:cs typeface="Arial"/>
                <a:sym typeface="Arial"/>
              </a:rPr>
              <a:t>such, the homophily ratio quantifies how many of the pulses originate from the same PMT and how</a:t>
            </a:r>
            <a:r>
              <a:rPr lang="en-GB" sz="1100">
                <a:latin typeface="Arial"/>
                <a:ea typeface="Arial"/>
                <a:cs typeface="Arial"/>
                <a:sym typeface="Arial"/>
              </a:rPr>
              <a:t> </a:t>
            </a:r>
            <a:r>
              <a:rPr lang="en-GB" sz="1050">
                <a:highlight>
                  <a:srgbClr val="FFFFFF"/>
                </a:highlight>
                <a:latin typeface="Arial"/>
                <a:ea typeface="Arial"/>
                <a:cs typeface="Arial"/>
                <a:sym typeface="Arial"/>
              </a:rPr>
              <a:t>many of the pulses happened at the same time</a:t>
            </a:r>
            <a:endParaRPr/>
          </a:p>
        </p:txBody>
      </p:sp>
      <p:sp>
        <p:nvSpPr>
          <p:cNvPr id="491" name="Google Shape;491;g13448f65bb2_0_401: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3ad1644f39_0_24: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g13ad1644f39_0_24: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07" name="Google Shape;507;g13ad1644f39_0_24: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13b4bb0c3fc_0_1039: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13b4bb0c3fc_0_1039: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25" name="Google Shape;525;g13b4bb0c3fc_0_1039: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3ad1644f39_0_58: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13ad1644f39_0_58: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38" name="Google Shape;538;g13ad1644f39_0_58: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3ad1644f39_0_146: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2" name="Google Shape;552;g13ad1644f39_0_146: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53" name="Google Shape;553;g13ad1644f39_0_146: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3ad1644f39_0_163: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13ad1644f39_0_163: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67" name="Google Shape;567;g13ad1644f39_0_163: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3ad1644f39_0_180: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0" name="Google Shape;580;g13ad1644f39_0_180: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81" name="Google Shape;581;g13ad1644f39_0_180: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13b4bb0c3fc_0_1168: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13b4bb0c3fc_0_1168: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594" name="Google Shape;594;g13b4bb0c3fc_0_1168: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13b4bb0c3fc_0_1053: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13b4bb0c3fc_0_1053: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08" name="Google Shape;608;g13b4bb0c3fc_0_1053: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13ad1644f39_0_72: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13ad1644f39_0_72: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21" name="Google Shape;621;g13ad1644f39_0_72: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3b4bb0c3fc_0_233: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13b4bb0c3fc_0_233: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21" name="Google Shape;121;g13b4bb0c3fc_0_233: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13ad1644f39_0_245: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g13ad1644f39_0_245: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36" name="Google Shape;636;g13ad1644f39_0_245: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3ad1644f39_0_261: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g13ad1644f39_0_261: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51" name="Google Shape;651;g13ad1644f39_0_261: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3ad1644f39_0_225: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13ad1644f39_0_225: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66" name="Google Shape;666;g13ad1644f39_0_225: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13ad1644f39_0_280: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g13ad1644f39_0_280: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82" name="Google Shape;682;g13ad1644f39_0_280: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3ad1644f39_0_213: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g13ad1644f39_0_213: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698" name="Google Shape;698;g13ad1644f39_0_213: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13b4bb0c3fc_0_19: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g13b4bb0c3fc_0_19: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13" name="Google Shape;713;g13b4bb0c3fc_0_19: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13ad1644f39_0_344: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g13ad1644f39_0_344: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31" name="Google Shape;731;g13ad1644f39_0_344: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3b4bb0c3fc_0_0: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13b4bb0c3fc_0_0: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47" name="Google Shape;747;g13b4bb0c3fc_0_0: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p5:notes"/>
          <p:cNvSpPr/>
          <p:nvPr>
            <p:ph idx="2" type="sldImg"/>
          </p:nvPr>
        </p:nvSpPr>
        <p:spPr>
          <a:xfrm>
            <a:off x="26988" y="744538"/>
            <a:ext cx="6615112"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p5:notes"/>
          <p:cNvSpPr txBox="1"/>
          <p:nvPr>
            <p:ph idx="1" type="body"/>
          </p:nvPr>
        </p:nvSpPr>
        <p:spPr>
          <a:xfrm>
            <a:off x="666909" y="4715153"/>
            <a:ext cx="533527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p5:notes"/>
          <p:cNvSpPr txBox="1"/>
          <p:nvPr>
            <p:ph idx="12" type="sldNum"/>
          </p:nvPr>
        </p:nvSpPr>
        <p:spPr>
          <a:xfrm>
            <a:off x="3777607" y="9428583"/>
            <a:ext cx="2889938"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13b4bb0c3fc_0_1203: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g13b4bb0c3fc_0_1203: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76" name="Google Shape;776;g13b4bb0c3fc_0_1203: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3ad1644f39_0_0: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g13ad1644f39_0_0: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60" name="Google Shape;160;g13ad1644f39_0_0: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131b71f7ee3_0_47: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g131b71f7ee3_0_47: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788" name="Google Shape;788;g131b71f7ee3_0_47: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13b4bb0c3fc_0_1147: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g13b4bb0c3fc_0_1147: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04" name="Google Shape;804;g13b4bb0c3fc_0_1147: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13448f65bb2_0_54: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8" name="Google Shape;818;g13448f65bb2_0_54: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19" name="Google Shape;819;g13448f65bb2_0_54: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g13b4bb0c3fc_0_1112: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g13b4bb0c3fc_0_1112: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40" name="Google Shape;840;g13b4bb0c3fc_0_1112: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3b4bb0c3fc_0_177: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g13b4bb0c3fc_0_177: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57" name="Google Shape;857;g13b4bb0c3fc_0_177: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131b71f7ee3_0_0: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5" name="Google Shape;875;g131b71f7ee3_0_0: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76" name="Google Shape;876;g131b71f7ee3_0_0: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13448f65bb2_0_263: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g13448f65bb2_0_263: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891" name="Google Shape;891;g13448f65bb2_0_263: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13448f65bb2_0_224: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g13448f65bb2_0_224: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07" name="Google Shape;907;g13448f65bb2_0_224: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g13b4bb0c3fc_0_153: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0" name="Google Shape;920;g13b4bb0c3fc_0_153: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21" name="Google Shape;921;g13b4bb0c3fc_0_153: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13b4bb0c3fc_0_196: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7" name="Google Shape;937;g13b4bb0c3fc_0_196: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38" name="Google Shape;938;g13b4bb0c3fc_0_196: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31b71f7ee3_0_140: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131b71f7ee3_0_140: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82" name="Google Shape;182;g131b71f7ee3_0_140: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13b4bb0c3fc_0_1184: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g13b4bb0c3fc_0_1184: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51" name="Google Shape;951;g13b4bb0c3fc_0_1184: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13ad1644f39_0_195: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g13ad1644f39_0_195: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65" name="Google Shape;965;g13ad1644f39_0_195: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13b4bb0c3fc_0_1065: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g13b4bb0c3fc_0_1065: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79" name="Google Shape;979;g13b4bb0c3fc_0_1065: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13b4bb0c3fc_0_87: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3" name="Google Shape;993;g13b4bb0c3fc_0_87: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994" name="Google Shape;994;g13b4bb0c3fc_0_87: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13ad1644f39_0_319: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g13ad1644f39_0_319: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1009" name="Google Shape;1009;g13ad1644f39_0_319: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3448f65bb2_0_32: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13448f65bb2_0_32: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GB" sz="1050">
                <a:highlight>
                  <a:srgbClr val="F5F5F5"/>
                </a:highlight>
                <a:latin typeface="Arial"/>
                <a:ea typeface="Arial"/>
                <a:cs typeface="Arial"/>
                <a:sym typeface="Arial"/>
              </a:rPr>
              <a:t>Neutrino oscillations arise from a quantum mechanical phenomenon associated with the fact that the neutrinos have mass. For the three neutrinos species that we know to exist, the principle of superposition allows "flavor" states, namely neutrinos that interact to produce electrons, muons, or taus, to be (orthogonal) combinations of three neutrino states with definite mass. In other words, when a weak interaction produces a flavor state, such as a muon neutrino, that state is a mixture of states with different mass. These states evolve at different rates so that a later time, the state may acquire some component of a new flavor state, such that if it interacts, it may do so as a flavor state different from its original flavor. This possibility of flavor change, namely that a neutrino is created in one flavor and interacts some time later as another, is the primary manifestation of neutrino oscillations</a:t>
            </a:r>
            <a:endParaRPr/>
          </a:p>
        </p:txBody>
      </p:sp>
      <p:sp>
        <p:nvSpPr>
          <p:cNvPr id="199" name="Google Shape;199;g13448f65bb2_0_32: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3448f65bb2_0_100: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13448f65bb2_0_100: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33" name="Google Shape;233;g13448f65bb2_0_100: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3448f65bb2_0_184: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13448f65bb2_0_184: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52" name="Google Shape;252;g13448f65bb2_0_184: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3448f65bb2_0_203:notes"/>
          <p:cNvSpPr/>
          <p:nvPr>
            <p:ph idx="2" type="sldImg"/>
          </p:nvPr>
        </p:nvSpPr>
        <p:spPr>
          <a:xfrm>
            <a:off x="26988" y="744538"/>
            <a:ext cx="6615000" cy="3722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13448f65bb2_0_203:notes"/>
          <p:cNvSpPr txBox="1"/>
          <p:nvPr>
            <p:ph idx="1" type="body"/>
          </p:nvPr>
        </p:nvSpPr>
        <p:spPr>
          <a:xfrm>
            <a:off x="666909" y="4715153"/>
            <a:ext cx="5335200" cy="4467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71" name="Google Shape;271;g13448f65bb2_0_203:notes"/>
          <p:cNvSpPr txBox="1"/>
          <p:nvPr>
            <p:ph idx="12" type="sldNum"/>
          </p:nvPr>
        </p:nvSpPr>
        <p:spPr>
          <a:xfrm>
            <a:off x="3777607" y="9428583"/>
            <a:ext cx="2889900" cy="496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7"/>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6"/>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1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7"/>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7"/>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1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8"/>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9"/>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9"/>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atin typeface="Arial"/>
                <a:ea typeface="Arial"/>
                <a:cs typeface="Arial"/>
                <a:sym typeface="Arial"/>
              </a:defRPr>
            </a:lvl1pPr>
            <a:lvl2pPr indent="-381000" lvl="1" marL="914400" algn="l">
              <a:spcBef>
                <a:spcPts val="480"/>
              </a:spcBef>
              <a:spcAft>
                <a:spcPts val="0"/>
              </a:spcAft>
              <a:buClr>
                <a:schemeClr val="dk1"/>
              </a:buClr>
              <a:buSzPts val="2400"/>
              <a:buChar char="–"/>
              <a:defRPr sz="2400">
                <a:latin typeface="Arial"/>
                <a:ea typeface="Arial"/>
                <a:cs typeface="Arial"/>
                <a:sym typeface="Arial"/>
              </a:defRPr>
            </a:lvl2pPr>
            <a:lvl3pPr indent="-355600" lvl="2" marL="1371600" algn="l">
              <a:spcBef>
                <a:spcPts val="400"/>
              </a:spcBef>
              <a:spcAft>
                <a:spcPts val="0"/>
              </a:spcAft>
              <a:buClr>
                <a:schemeClr val="dk1"/>
              </a:buClr>
              <a:buSzPts val="2000"/>
              <a:buChar char="•"/>
              <a:defRPr sz="2000">
                <a:latin typeface="Arial"/>
                <a:ea typeface="Arial"/>
                <a:cs typeface="Arial"/>
                <a:sym typeface="Arial"/>
              </a:defRPr>
            </a:lvl3pPr>
            <a:lvl4pPr indent="-342900" lvl="3" marL="1828800" algn="l">
              <a:spcBef>
                <a:spcPts val="360"/>
              </a:spcBef>
              <a:spcAft>
                <a:spcPts val="0"/>
              </a:spcAft>
              <a:buClr>
                <a:schemeClr val="dk1"/>
              </a:buClr>
              <a:buSzPts val="1800"/>
              <a:buChar char="–"/>
              <a:defRPr sz="1800">
                <a:latin typeface="Arial"/>
                <a:ea typeface="Arial"/>
                <a:cs typeface="Arial"/>
                <a:sym typeface="Arial"/>
              </a:defRPr>
            </a:lvl4pPr>
            <a:lvl5pPr indent="-342900" lvl="4" marL="2286000" algn="l">
              <a:spcBef>
                <a:spcPts val="360"/>
              </a:spcBef>
              <a:spcAft>
                <a:spcPts val="0"/>
              </a:spcAft>
              <a:buClr>
                <a:schemeClr val="dk1"/>
              </a:buClr>
              <a:buSzPts val="180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sz="1800">
                <a:latin typeface="Arial"/>
                <a:ea typeface="Arial"/>
                <a:cs typeface="Arial"/>
                <a:sym typeface="Arial"/>
              </a:defRPr>
            </a:lvl6pPr>
            <a:lvl7pPr indent="-342900" lvl="6" marL="3200400" algn="l">
              <a:spcBef>
                <a:spcPts val="360"/>
              </a:spcBef>
              <a:spcAft>
                <a:spcPts val="0"/>
              </a:spcAft>
              <a:buClr>
                <a:schemeClr val="dk1"/>
              </a:buClr>
              <a:buSzPts val="1800"/>
              <a:buChar char="•"/>
              <a:defRPr sz="1800">
                <a:latin typeface="Arial"/>
                <a:ea typeface="Arial"/>
                <a:cs typeface="Arial"/>
                <a:sym typeface="Arial"/>
              </a:defRPr>
            </a:lvl7pPr>
            <a:lvl8pPr indent="-342900" lvl="7" marL="3657600" algn="l">
              <a:spcBef>
                <a:spcPts val="360"/>
              </a:spcBef>
              <a:spcAft>
                <a:spcPts val="0"/>
              </a:spcAft>
              <a:buClr>
                <a:schemeClr val="dk1"/>
              </a:buClr>
              <a:buSzPts val="1800"/>
              <a:buChar char="•"/>
              <a:defRPr sz="1800">
                <a:latin typeface="Arial"/>
                <a:ea typeface="Arial"/>
                <a:cs typeface="Arial"/>
                <a:sym typeface="Arial"/>
              </a:defRPr>
            </a:lvl8pPr>
            <a:lvl9pPr indent="-342900" lvl="8" marL="4114800" algn="l">
              <a:spcBef>
                <a:spcPts val="360"/>
              </a:spcBef>
              <a:spcAft>
                <a:spcPts val="0"/>
              </a:spcAft>
              <a:buClr>
                <a:schemeClr val="dk1"/>
              </a:buClr>
              <a:buSzPts val="1800"/>
              <a:buChar char="•"/>
              <a:defRPr sz="1800">
                <a:latin typeface="Arial"/>
                <a:ea typeface="Arial"/>
                <a:cs typeface="Arial"/>
                <a:sym typeface="Arial"/>
              </a:defRPr>
            </a:lvl9pPr>
          </a:lstStyle>
          <a:p/>
        </p:txBody>
      </p:sp>
      <p:sp>
        <p:nvSpPr>
          <p:cNvPr id="36" name="Google Shape;36;p1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atin typeface="Arial"/>
                <a:ea typeface="Arial"/>
                <a:cs typeface="Arial"/>
                <a:sym typeface="Arial"/>
              </a:defRPr>
            </a:lvl1pPr>
            <a:lvl2pPr indent="-381000" lvl="1" marL="914400" algn="l">
              <a:spcBef>
                <a:spcPts val="480"/>
              </a:spcBef>
              <a:spcAft>
                <a:spcPts val="0"/>
              </a:spcAft>
              <a:buClr>
                <a:schemeClr val="dk1"/>
              </a:buClr>
              <a:buSzPts val="2400"/>
              <a:buChar char="–"/>
              <a:defRPr sz="2400">
                <a:latin typeface="Arial"/>
                <a:ea typeface="Arial"/>
                <a:cs typeface="Arial"/>
                <a:sym typeface="Arial"/>
              </a:defRPr>
            </a:lvl2pPr>
            <a:lvl3pPr indent="-355600" lvl="2" marL="1371600" algn="l">
              <a:spcBef>
                <a:spcPts val="400"/>
              </a:spcBef>
              <a:spcAft>
                <a:spcPts val="0"/>
              </a:spcAft>
              <a:buClr>
                <a:schemeClr val="dk1"/>
              </a:buClr>
              <a:buSzPts val="2000"/>
              <a:buChar char="•"/>
              <a:defRPr sz="2000">
                <a:latin typeface="Arial"/>
                <a:ea typeface="Arial"/>
                <a:cs typeface="Arial"/>
                <a:sym typeface="Arial"/>
              </a:defRPr>
            </a:lvl3pPr>
            <a:lvl4pPr indent="-342900" lvl="3" marL="1828800" algn="l">
              <a:spcBef>
                <a:spcPts val="360"/>
              </a:spcBef>
              <a:spcAft>
                <a:spcPts val="0"/>
              </a:spcAft>
              <a:buClr>
                <a:schemeClr val="dk1"/>
              </a:buClr>
              <a:buSzPts val="1800"/>
              <a:buChar char="–"/>
              <a:defRPr sz="1800">
                <a:latin typeface="Arial"/>
                <a:ea typeface="Arial"/>
                <a:cs typeface="Arial"/>
                <a:sym typeface="Arial"/>
              </a:defRPr>
            </a:lvl4pPr>
            <a:lvl5pPr indent="-342900" lvl="4" marL="2286000" algn="l">
              <a:spcBef>
                <a:spcPts val="360"/>
              </a:spcBef>
              <a:spcAft>
                <a:spcPts val="0"/>
              </a:spcAft>
              <a:buClr>
                <a:schemeClr val="dk1"/>
              </a:buClr>
              <a:buSzPts val="1800"/>
              <a:buChar char="»"/>
              <a:defRPr sz="1800">
                <a:latin typeface="Arial"/>
                <a:ea typeface="Arial"/>
                <a:cs typeface="Arial"/>
                <a:sym typeface="Arial"/>
              </a:defRPr>
            </a:lvl5pPr>
            <a:lvl6pPr indent="-342900" lvl="5" marL="2743200" algn="l">
              <a:spcBef>
                <a:spcPts val="360"/>
              </a:spcBef>
              <a:spcAft>
                <a:spcPts val="0"/>
              </a:spcAft>
              <a:buClr>
                <a:schemeClr val="dk1"/>
              </a:buClr>
              <a:buSzPts val="1800"/>
              <a:buChar char="•"/>
              <a:defRPr sz="1800">
                <a:latin typeface="Arial"/>
                <a:ea typeface="Arial"/>
                <a:cs typeface="Arial"/>
                <a:sym typeface="Arial"/>
              </a:defRPr>
            </a:lvl6pPr>
            <a:lvl7pPr indent="-342900" lvl="6" marL="3200400" algn="l">
              <a:spcBef>
                <a:spcPts val="360"/>
              </a:spcBef>
              <a:spcAft>
                <a:spcPts val="0"/>
              </a:spcAft>
              <a:buClr>
                <a:schemeClr val="dk1"/>
              </a:buClr>
              <a:buSzPts val="1800"/>
              <a:buChar char="•"/>
              <a:defRPr sz="1800">
                <a:latin typeface="Arial"/>
                <a:ea typeface="Arial"/>
                <a:cs typeface="Arial"/>
                <a:sym typeface="Arial"/>
              </a:defRPr>
            </a:lvl7pPr>
            <a:lvl8pPr indent="-342900" lvl="7" marL="3657600" algn="l">
              <a:spcBef>
                <a:spcPts val="360"/>
              </a:spcBef>
              <a:spcAft>
                <a:spcPts val="0"/>
              </a:spcAft>
              <a:buClr>
                <a:schemeClr val="dk1"/>
              </a:buClr>
              <a:buSzPts val="1800"/>
              <a:buChar char="•"/>
              <a:defRPr sz="1800">
                <a:latin typeface="Arial"/>
                <a:ea typeface="Arial"/>
                <a:cs typeface="Arial"/>
                <a:sym typeface="Arial"/>
              </a:defRPr>
            </a:lvl8pPr>
            <a:lvl9pPr indent="-342900" lvl="8" marL="4114800" algn="l">
              <a:spcBef>
                <a:spcPts val="360"/>
              </a:spcBef>
              <a:spcAft>
                <a:spcPts val="0"/>
              </a:spcAft>
              <a:buClr>
                <a:schemeClr val="dk1"/>
              </a:buClr>
              <a:buSzPts val="1800"/>
              <a:buChar char="•"/>
              <a:defRPr sz="1800">
                <a:latin typeface="Arial"/>
                <a:ea typeface="Arial"/>
                <a:cs typeface="Arial"/>
                <a:sym typeface="Arial"/>
              </a:defRPr>
            </a:lvl9pPr>
          </a:lstStyle>
          <a:p/>
        </p:txBody>
      </p:sp>
      <p:sp>
        <p:nvSpPr>
          <p:cNvPr id="37" name="Google Shape;37;p1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1"/>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11"/>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11"/>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11"/>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1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4"/>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4"/>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14"/>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1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5"/>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5"/>
          <p:cNvSpPr/>
          <p:nvPr>
            <p:ph idx="2" type="pic"/>
          </p:nvPr>
        </p:nvSpPr>
        <p:spPr>
          <a:xfrm>
            <a:off x="2389717" y="612775"/>
            <a:ext cx="7315200" cy="4114800"/>
          </a:xfrm>
          <a:prstGeom prst="rect">
            <a:avLst/>
          </a:prstGeom>
          <a:noFill/>
          <a:ln>
            <a:noFill/>
          </a:ln>
        </p:spPr>
      </p:sp>
      <p:sp>
        <p:nvSpPr>
          <p:cNvPr id="68" name="Google Shape;68;p15"/>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1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None/>
              <a:defRPr i="0" sz="4400" u="none" cap="none" strike="noStrike">
                <a:solidFill>
                  <a:schemeClr val="dk1"/>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Char char="•"/>
              <a:defRPr i="0" sz="3200" u="none" cap="none" strike="noStrike">
                <a:solidFill>
                  <a:schemeClr val="dk1"/>
                </a:solidFill>
              </a:defRPr>
            </a:lvl1pPr>
            <a:lvl2pPr indent="-406400" lvl="1" marL="914400" marR="0" rtl="0" algn="l">
              <a:spcBef>
                <a:spcPts val="560"/>
              </a:spcBef>
              <a:spcAft>
                <a:spcPts val="0"/>
              </a:spcAft>
              <a:buClr>
                <a:schemeClr val="dk1"/>
              </a:buClr>
              <a:buSzPts val="2800"/>
              <a:buChar char="–"/>
              <a:defRPr i="0" sz="2800" u="none" cap="none" strike="noStrike">
                <a:solidFill>
                  <a:schemeClr val="dk1"/>
                </a:solidFill>
              </a:defRPr>
            </a:lvl2pPr>
            <a:lvl3pPr indent="-381000" lvl="2" marL="1371600" marR="0" rtl="0" algn="l">
              <a:spcBef>
                <a:spcPts val="480"/>
              </a:spcBef>
              <a:spcAft>
                <a:spcPts val="0"/>
              </a:spcAft>
              <a:buClr>
                <a:schemeClr val="dk1"/>
              </a:buClr>
              <a:buSzPts val="2400"/>
              <a:buChar char="•"/>
              <a:defRPr i="0" sz="2400" u="none" cap="none" strike="noStrike">
                <a:solidFill>
                  <a:schemeClr val="dk1"/>
                </a:solidFill>
              </a:defRPr>
            </a:lvl3pPr>
            <a:lvl4pPr indent="-355600" lvl="3" marL="1828800" marR="0" rtl="0" algn="l">
              <a:spcBef>
                <a:spcPts val="400"/>
              </a:spcBef>
              <a:spcAft>
                <a:spcPts val="0"/>
              </a:spcAft>
              <a:buClr>
                <a:schemeClr val="dk1"/>
              </a:buClr>
              <a:buSzPts val="2000"/>
              <a:buChar char="–"/>
              <a:defRPr i="0" sz="2000" u="none" cap="none" strike="noStrike">
                <a:solidFill>
                  <a:schemeClr val="dk1"/>
                </a:solidFill>
              </a:defRPr>
            </a:lvl4pPr>
            <a:lvl5pPr indent="-355600" lvl="4" marL="2286000" marR="0" rtl="0" algn="l">
              <a:spcBef>
                <a:spcPts val="400"/>
              </a:spcBef>
              <a:spcAft>
                <a:spcPts val="0"/>
              </a:spcAft>
              <a:buClr>
                <a:schemeClr val="dk1"/>
              </a:buClr>
              <a:buSzPts val="2000"/>
              <a:buChar char="»"/>
              <a:defRPr i="0" sz="2000" u="none" cap="none" strike="noStrike">
                <a:solidFill>
                  <a:schemeClr val="dk1"/>
                </a:solidFill>
              </a:defRPr>
            </a:lvl5pPr>
            <a:lvl6pPr indent="-355600" lvl="5" marL="2743200" marR="0" rtl="0" algn="l">
              <a:spcBef>
                <a:spcPts val="400"/>
              </a:spcBef>
              <a:spcAft>
                <a:spcPts val="0"/>
              </a:spcAft>
              <a:buClr>
                <a:schemeClr val="dk1"/>
              </a:buClr>
              <a:buSzPts val="2000"/>
              <a:buChar char="•"/>
              <a:defRPr i="0" sz="2000" u="none" cap="none" strike="noStrike">
                <a:solidFill>
                  <a:schemeClr val="dk1"/>
                </a:solidFill>
              </a:defRPr>
            </a:lvl6pPr>
            <a:lvl7pPr indent="-355600" lvl="6" marL="3200400" marR="0" rtl="0" algn="l">
              <a:spcBef>
                <a:spcPts val="400"/>
              </a:spcBef>
              <a:spcAft>
                <a:spcPts val="0"/>
              </a:spcAft>
              <a:buClr>
                <a:schemeClr val="dk1"/>
              </a:buClr>
              <a:buSzPts val="2000"/>
              <a:buChar char="•"/>
              <a:defRPr i="0" sz="2000" u="none" cap="none" strike="noStrike">
                <a:solidFill>
                  <a:schemeClr val="dk1"/>
                </a:solidFill>
              </a:defRPr>
            </a:lvl7pPr>
            <a:lvl8pPr indent="-355600" lvl="7" marL="3657600" marR="0" rtl="0" algn="l">
              <a:spcBef>
                <a:spcPts val="400"/>
              </a:spcBef>
              <a:spcAft>
                <a:spcPts val="0"/>
              </a:spcAft>
              <a:buClr>
                <a:schemeClr val="dk1"/>
              </a:buClr>
              <a:buSzPts val="2000"/>
              <a:buChar char="•"/>
              <a:defRPr i="0" sz="2000" u="none" cap="none" strike="noStrike">
                <a:solidFill>
                  <a:schemeClr val="dk1"/>
                </a:solidFill>
              </a:defRPr>
            </a:lvl8pPr>
            <a:lvl9pPr indent="-355600" lvl="8" marL="4114800" marR="0" rtl="0" algn="l">
              <a:spcBef>
                <a:spcPts val="400"/>
              </a:spcBef>
              <a:spcAft>
                <a:spcPts val="0"/>
              </a:spcAft>
              <a:buClr>
                <a:schemeClr val="dk1"/>
              </a:buClr>
              <a:buSzPts val="2000"/>
              <a:buChar char="•"/>
              <a:defRPr i="0" sz="2000" u="none" cap="none" strike="noStrike">
                <a:solidFill>
                  <a:schemeClr val="dk1"/>
                </a:solidFill>
              </a:defRPr>
            </a:lvl9pPr>
          </a:lstStyle>
          <a:p/>
        </p:txBody>
      </p:sp>
      <p:sp>
        <p:nvSpPr>
          <p:cNvPr id="12" name="Google Shape;12;p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8.png"/><Relationship Id="rId7" Type="http://schemas.openxmlformats.org/officeDocument/2006/relationships/image" Target="../media/image1.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33.png"/><Relationship Id="rId7" Type="http://schemas.openxmlformats.org/officeDocument/2006/relationships/image" Target="../media/image5.png"/><Relationship Id="rId8"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8.png"/><Relationship Id="rId7" Type="http://schemas.openxmlformats.org/officeDocument/2006/relationships/image" Target="../media/image21.png"/><Relationship Id="rId8"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2.png"/><Relationship Id="rId7" Type="http://schemas.openxmlformats.org/officeDocument/2006/relationships/image" Target="../media/image30.png"/><Relationship Id="rId8"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hyperlink" Target="https://arxiv.org/abs/2203.02303" TargetMode="External"/><Relationship Id="rId5" Type="http://schemas.openxmlformats.org/officeDocument/2006/relationships/image" Target="../media/image6.png"/><Relationship Id="rId6" Type="http://schemas.openxmlformats.org/officeDocument/2006/relationships/image" Target="../media/image57.jpg"/><Relationship Id="rId7" Type="http://schemas.openxmlformats.org/officeDocument/2006/relationships/image" Target="../media/image39.png"/><Relationship Id="rId8"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0.gif"/><Relationship Id="rId7"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32.png"/><Relationship Id="rId7"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34.png"/><Relationship Id="rId7" Type="http://schemas.openxmlformats.org/officeDocument/2006/relationships/image" Target="../media/image48.png"/><Relationship Id="rId8"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hyperlink" Target="https://arxiv.org/abs/1507.08836" TargetMode="External"/><Relationship Id="rId5" Type="http://schemas.openxmlformats.org/officeDocument/2006/relationships/image" Target="../media/image6.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3.jpg"/><Relationship Id="rId4" Type="http://schemas.openxmlformats.org/officeDocument/2006/relationships/image" Target="../media/image54.jpg"/><Relationship Id="rId9" Type="http://schemas.openxmlformats.org/officeDocument/2006/relationships/image" Target="../media/image50.jpg"/><Relationship Id="rId5" Type="http://schemas.openxmlformats.org/officeDocument/2006/relationships/image" Target="../media/image55.jpg"/><Relationship Id="rId6" Type="http://schemas.openxmlformats.org/officeDocument/2006/relationships/image" Target="../media/image10.png"/><Relationship Id="rId7" Type="http://schemas.openxmlformats.org/officeDocument/2006/relationships/image" Target="../media/image3.png"/><Relationship Id="rId8"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58.png"/><Relationship Id="rId5" Type="http://schemas.openxmlformats.org/officeDocument/2006/relationships/image" Target="../media/image6.png"/><Relationship Id="rId6" Type="http://schemas.openxmlformats.org/officeDocument/2006/relationships/image" Target="../media/image56.png"/><Relationship Id="rId7" Type="http://schemas.openxmlformats.org/officeDocument/2006/relationships/image" Target="../media/image45.png"/><Relationship Id="rId8"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8.png"/><Relationship Id="rId7"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2.png"/><Relationship Id="rId7"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7.png"/><Relationship Id="rId7" Type="http://schemas.openxmlformats.org/officeDocument/2006/relationships/image" Target="../media/image6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71.png"/><Relationship Id="rId7"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4.png"/><Relationship Id="rId7"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2.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7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74.png"/><Relationship Id="rId7"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69.png"/><Relationship Id="rId7" Type="http://schemas.openxmlformats.org/officeDocument/2006/relationships/image" Target="../media/image73.png"/><Relationship Id="rId8" Type="http://schemas.openxmlformats.org/officeDocument/2006/relationships/image" Target="../media/image7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78.png"/><Relationship Id="rId7" Type="http://schemas.openxmlformats.org/officeDocument/2006/relationships/image" Target="../media/image82.png"/><Relationship Id="rId8" Type="http://schemas.openxmlformats.org/officeDocument/2006/relationships/image" Target="../media/image8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94.png"/><Relationship Id="rId7" Type="http://schemas.openxmlformats.org/officeDocument/2006/relationships/image" Target="../media/image87.png"/><Relationship Id="rId8" Type="http://schemas.openxmlformats.org/officeDocument/2006/relationships/image" Target="../media/image9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9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85.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89.png"/><Relationship Id="rId8" Type="http://schemas.openxmlformats.org/officeDocument/2006/relationships/image" Target="../media/image9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9.png"/><Relationship Id="rId4" Type="http://schemas.openxmlformats.org/officeDocument/2006/relationships/image" Target="../media/image1.png"/><Relationship Id="rId5"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0.png"/><Relationship Id="rId4" Type="http://schemas.openxmlformats.org/officeDocument/2006/relationships/image" Target="../media/image90.png"/><Relationship Id="rId5" Type="http://schemas.openxmlformats.org/officeDocument/2006/relationships/hyperlink" Target="https://arxiv.org/abs/1908.09441" TargetMode="External"/><Relationship Id="rId6" Type="http://schemas.openxmlformats.org/officeDocument/2006/relationships/image" Target="../media/image83.png"/><Relationship Id="rId7" Type="http://schemas.openxmlformats.org/officeDocument/2006/relationships/image" Target="../media/image3.png"/><Relationship Id="rId8"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0.png"/><Relationship Id="rId4" Type="http://schemas.openxmlformats.org/officeDocument/2006/relationships/image" Target="../media/image3.png"/><Relationship Id="rId10" Type="http://schemas.openxmlformats.org/officeDocument/2006/relationships/image" Target="../media/image86.png"/><Relationship Id="rId9" Type="http://schemas.openxmlformats.org/officeDocument/2006/relationships/image" Target="../media/image93.png"/><Relationship Id="rId5" Type="http://schemas.openxmlformats.org/officeDocument/2006/relationships/image" Target="../media/image6.png"/><Relationship Id="rId6" Type="http://schemas.openxmlformats.org/officeDocument/2006/relationships/image" Target="../media/image98.png"/><Relationship Id="rId7" Type="http://schemas.openxmlformats.org/officeDocument/2006/relationships/image" Target="../media/image84.png"/><Relationship Id="rId8" Type="http://schemas.openxmlformats.org/officeDocument/2006/relationships/image" Target="../media/image9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99.png"/><Relationship Id="rId8" Type="http://schemas.openxmlformats.org/officeDocument/2006/relationships/image" Target="../media/image10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41.png"/><Relationship Id="rId7" Type="http://schemas.openxmlformats.org/officeDocument/2006/relationships/image" Target="../media/image43.png"/><Relationship Id="rId8"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01.png"/><Relationship Id="rId7" Type="http://schemas.openxmlformats.org/officeDocument/2006/relationships/image" Target="../media/image10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0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0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1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0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10.png"/><Relationship Id="rId7" Type="http://schemas.openxmlformats.org/officeDocument/2006/relationships/image" Target="../media/image10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9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hyperlink" Target="https://arxiv.org/abs/1307.6465" TargetMode="External"/><Relationship Id="rId7" Type="http://schemas.openxmlformats.org/officeDocument/2006/relationships/image" Target="../media/image13.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3.png"/><Relationship Id="rId11" Type="http://schemas.openxmlformats.org/officeDocument/2006/relationships/image" Target="../media/image16.png"/><Relationship Id="rId10" Type="http://schemas.openxmlformats.org/officeDocument/2006/relationships/image" Target="../media/image15.png"/><Relationship Id="rId9" Type="http://schemas.openxmlformats.org/officeDocument/2006/relationships/image" Target="../media/image22.png"/><Relationship Id="rId5" Type="http://schemas.openxmlformats.org/officeDocument/2006/relationships/image" Target="../media/image6.png"/><Relationship Id="rId6" Type="http://schemas.openxmlformats.org/officeDocument/2006/relationships/image" Target="../media/image47.png"/><Relationship Id="rId7" Type="http://schemas.openxmlformats.org/officeDocument/2006/relationships/image" Target="../media/image43.png"/><Relationship Id="rId8"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3.png"/><Relationship Id="rId10" Type="http://schemas.openxmlformats.org/officeDocument/2006/relationships/hyperlink" Target="https://arxiv.org/abs/1507.08836" TargetMode="External"/><Relationship Id="rId9" Type="http://schemas.openxmlformats.org/officeDocument/2006/relationships/image" Target="../media/image20.png"/><Relationship Id="rId5" Type="http://schemas.openxmlformats.org/officeDocument/2006/relationships/image" Target="../media/image6.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23.jpg"/><Relationship Id="rId7" Type="http://schemas.openxmlformats.org/officeDocument/2006/relationships/image" Target="../media/image19.png"/><Relationship Id="rId8"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descr="IceCube | iihe.ac.be" id="89" name="Google Shape;89;p1"/>
          <p:cNvPicPr preferRelativeResize="0"/>
          <p:nvPr/>
        </p:nvPicPr>
        <p:blipFill rotWithShape="1">
          <a:blip r:embed="rId3">
            <a:alphaModFix amt="50000"/>
          </a:blip>
          <a:srcRect b="0" l="28792" r="0" t="0"/>
          <a:stretch/>
        </p:blipFill>
        <p:spPr>
          <a:xfrm rot="-574948">
            <a:off x="5985431" y="-203602"/>
            <a:ext cx="6050616" cy="6372926"/>
          </a:xfrm>
          <a:prstGeom prst="rect">
            <a:avLst/>
          </a:prstGeom>
          <a:noFill/>
          <a:ln>
            <a:noFill/>
          </a:ln>
        </p:spPr>
      </p:pic>
      <p:sp>
        <p:nvSpPr>
          <p:cNvPr id="90" name="Google Shape;90;p1"/>
          <p:cNvSpPr txBox="1"/>
          <p:nvPr/>
        </p:nvSpPr>
        <p:spPr>
          <a:xfrm>
            <a:off x="273574" y="3772608"/>
            <a:ext cx="5911200" cy="10044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6B6B6B"/>
              </a:buClr>
              <a:buSzPts val="2400"/>
              <a:buFont typeface="Arial"/>
              <a:buNone/>
            </a:pPr>
            <a:r>
              <a:rPr lang="en-GB" sz="2200">
                <a:solidFill>
                  <a:srgbClr val="6B6B6B"/>
                </a:solidFill>
              </a:rPr>
              <a:t>Leon Bozianu</a:t>
            </a:r>
            <a:endParaRPr sz="1200"/>
          </a:p>
          <a:p>
            <a:pPr indent="0" lvl="0" marL="0" marR="0" rtl="0" algn="l">
              <a:spcBef>
                <a:spcPts val="480"/>
              </a:spcBef>
              <a:spcAft>
                <a:spcPts val="0"/>
              </a:spcAft>
              <a:buClr>
                <a:srgbClr val="9F7012"/>
              </a:buClr>
              <a:buSzPts val="2400"/>
              <a:buFont typeface="Arial"/>
              <a:buNone/>
            </a:pPr>
            <a:r>
              <a:rPr b="0" i="0" lang="en-GB" sz="2400" u="none" cap="none" strike="noStrike">
                <a:solidFill>
                  <a:srgbClr val="9F7012"/>
                </a:solidFill>
                <a:latin typeface="Arial"/>
                <a:ea typeface="Arial"/>
                <a:cs typeface="Arial"/>
                <a:sym typeface="Arial"/>
              </a:rPr>
              <a:t> </a:t>
            </a:r>
            <a:endParaRPr/>
          </a:p>
        </p:txBody>
      </p:sp>
      <p:sp>
        <p:nvSpPr>
          <p:cNvPr id="91" name="Google Shape;91;p1"/>
          <p:cNvSpPr txBox="1"/>
          <p:nvPr>
            <p:ph type="ctrTitle"/>
          </p:nvPr>
        </p:nvSpPr>
        <p:spPr>
          <a:xfrm>
            <a:off x="171025" y="2325900"/>
            <a:ext cx="6321300" cy="1631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A80533"/>
              </a:buClr>
              <a:buSzPts val="3600"/>
              <a:buFont typeface="Arial"/>
              <a:buNone/>
            </a:pPr>
            <a:r>
              <a:rPr b="1" lang="en-GB" sz="2900">
                <a:solidFill>
                  <a:srgbClr val="A80533"/>
                </a:solidFill>
                <a:latin typeface="Arial"/>
                <a:ea typeface="Arial"/>
                <a:cs typeface="Arial"/>
                <a:sym typeface="Arial"/>
              </a:rPr>
              <a:t>Stopped Muon Reconstruction In IceCube DeepCore</a:t>
            </a:r>
            <a:endParaRPr sz="3259"/>
          </a:p>
        </p:txBody>
      </p:sp>
      <p:sp>
        <p:nvSpPr>
          <p:cNvPr id="92" name="Google Shape;92;p1"/>
          <p:cNvSpPr/>
          <p:nvPr/>
        </p:nvSpPr>
        <p:spPr>
          <a:xfrm>
            <a:off x="5757967" y="3423848"/>
            <a:ext cx="504056" cy="504036"/>
          </a:xfrm>
          <a:prstGeom prst="pie">
            <a:avLst>
              <a:gd fmla="val 1015257" name="adj1"/>
              <a:gd fmla="val 20529633" name="adj2"/>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cxnSp>
        <p:nvCxnSpPr>
          <p:cNvPr id="93" name="Google Shape;93;p1"/>
          <p:cNvCxnSpPr/>
          <p:nvPr/>
        </p:nvCxnSpPr>
        <p:spPr>
          <a:xfrm flipH="1">
            <a:off x="273584" y="3673490"/>
            <a:ext cx="5678400" cy="3600"/>
          </a:xfrm>
          <a:prstGeom prst="straightConnector1">
            <a:avLst/>
          </a:prstGeom>
          <a:noFill/>
          <a:ln cap="flat" cmpd="sng" w="38100">
            <a:solidFill>
              <a:srgbClr val="A80533"/>
            </a:solidFill>
            <a:prstDash val="solid"/>
            <a:round/>
            <a:headEnd len="sm" w="sm" type="none"/>
            <a:tailEnd len="sm" w="sm" type="none"/>
          </a:ln>
        </p:spPr>
      </p:cxnSp>
      <p:cxnSp>
        <p:nvCxnSpPr>
          <p:cNvPr id="94" name="Google Shape;94;p1"/>
          <p:cNvCxnSpPr/>
          <p:nvPr/>
        </p:nvCxnSpPr>
        <p:spPr>
          <a:xfrm>
            <a:off x="5841777" y="3673490"/>
            <a:ext cx="110207" cy="0"/>
          </a:xfrm>
          <a:prstGeom prst="straightConnector1">
            <a:avLst/>
          </a:prstGeom>
          <a:noFill/>
          <a:ln cap="flat" cmpd="sng" w="19050">
            <a:solidFill>
              <a:srgbClr val="A80533"/>
            </a:solidFill>
            <a:prstDash val="solid"/>
            <a:round/>
            <a:headEnd len="sm" w="sm" type="none"/>
            <a:tailEnd len="med" w="med" type="oval"/>
          </a:ln>
        </p:spPr>
      </p:cxnSp>
      <p:pic>
        <p:nvPicPr>
          <p:cNvPr descr="Logo til samarbejde – Københavns Universitet" id="95" name="Google Shape;95;p1"/>
          <p:cNvPicPr preferRelativeResize="0"/>
          <p:nvPr/>
        </p:nvPicPr>
        <p:blipFill rotWithShape="1">
          <a:blip r:embed="rId4">
            <a:alphaModFix/>
          </a:blip>
          <a:srcRect b="32543" l="31099" r="4593" t="32578"/>
          <a:stretch/>
        </p:blipFill>
        <p:spPr>
          <a:xfrm>
            <a:off x="1262999" y="245740"/>
            <a:ext cx="2310872" cy="466928"/>
          </a:xfrm>
          <a:prstGeom prst="rect">
            <a:avLst/>
          </a:prstGeom>
          <a:noFill/>
          <a:ln>
            <a:noFill/>
          </a:ln>
        </p:spPr>
      </p:pic>
      <p:pic>
        <p:nvPicPr>
          <p:cNvPr descr="Folkemøde: Mød Carlsbergfamilien i Det Debatfri Telt | Carlsbergfondet" id="96" name="Google Shape;96;p1"/>
          <p:cNvPicPr preferRelativeResize="0"/>
          <p:nvPr/>
        </p:nvPicPr>
        <p:blipFill rotWithShape="1">
          <a:blip r:embed="rId5">
            <a:alphaModFix/>
          </a:blip>
          <a:srcRect b="9546" l="0" r="70081" t="67622"/>
          <a:stretch/>
        </p:blipFill>
        <p:spPr>
          <a:xfrm>
            <a:off x="101727" y="6468952"/>
            <a:ext cx="917998" cy="305473"/>
          </a:xfrm>
          <a:prstGeom prst="rect">
            <a:avLst/>
          </a:prstGeom>
          <a:noFill/>
          <a:ln>
            <a:noFill/>
          </a:ln>
        </p:spPr>
      </p:pic>
      <p:pic>
        <p:nvPicPr>
          <p:cNvPr descr="Logo&#10;&#10;Description automatically generated" id="97" name="Google Shape;97;p1"/>
          <p:cNvPicPr preferRelativeResize="0"/>
          <p:nvPr/>
        </p:nvPicPr>
        <p:blipFill rotWithShape="1">
          <a:blip r:embed="rId6">
            <a:alphaModFix/>
          </a:blip>
          <a:srcRect b="0" l="0" r="0" t="0"/>
          <a:stretch/>
        </p:blipFill>
        <p:spPr>
          <a:xfrm>
            <a:off x="11757914" y="6440393"/>
            <a:ext cx="391519" cy="376877"/>
          </a:xfrm>
          <a:prstGeom prst="rect">
            <a:avLst/>
          </a:prstGeom>
          <a:noFill/>
          <a:ln>
            <a:noFill/>
          </a:ln>
        </p:spPr>
      </p:pic>
      <p:pic>
        <p:nvPicPr>
          <p:cNvPr descr="Explore | WIPAC - Wisconsin IceCube Particle Astrophysics Center" id="98" name="Google Shape;98;p1"/>
          <p:cNvPicPr preferRelativeResize="0"/>
          <p:nvPr/>
        </p:nvPicPr>
        <p:blipFill rotWithShape="1">
          <a:blip r:embed="rId7">
            <a:alphaModFix/>
          </a:blip>
          <a:srcRect b="13334" l="3763" r="78350" t="15476"/>
          <a:stretch/>
        </p:blipFill>
        <p:spPr>
          <a:xfrm>
            <a:off x="11426144" y="146932"/>
            <a:ext cx="669841" cy="664574"/>
          </a:xfrm>
          <a:prstGeom prst="rect">
            <a:avLst/>
          </a:prstGeom>
          <a:noFill/>
          <a:ln>
            <a:noFill/>
          </a:ln>
        </p:spPr>
      </p:pic>
      <p:pic>
        <p:nvPicPr>
          <p:cNvPr descr="The MAX4ESSFUN Annual Meeting – SNSS" id="99" name="Google Shape;99;p1"/>
          <p:cNvPicPr preferRelativeResize="0"/>
          <p:nvPr/>
        </p:nvPicPr>
        <p:blipFill rotWithShape="1">
          <a:blip r:embed="rId8">
            <a:alphaModFix/>
          </a:blip>
          <a:srcRect b="-11693" l="-9963" r="-5445" t="-1860"/>
          <a:stretch/>
        </p:blipFill>
        <p:spPr>
          <a:xfrm>
            <a:off x="77793" y="146932"/>
            <a:ext cx="965867" cy="1312110"/>
          </a:xfrm>
          <a:prstGeom prst="rect">
            <a:avLst/>
          </a:prstGeom>
          <a:noFill/>
          <a:ln>
            <a:noFill/>
          </a:ln>
        </p:spPr>
      </p:pic>
      <p:sp>
        <p:nvSpPr>
          <p:cNvPr id="100" name="Google Shape;100;p1"/>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00" u="none" cap="none" strike="noStrike">
              <a:solidFill>
                <a:srgbClr val="013B82"/>
              </a:solidFill>
              <a:latin typeface="Arial"/>
              <a:ea typeface="Arial"/>
              <a:cs typeface="Arial"/>
              <a:sym typeface="Arial"/>
            </a:endParaRPr>
          </a:p>
        </p:txBody>
      </p:sp>
      <p:pic>
        <p:nvPicPr>
          <p:cNvPr descr="logo" id="101" name="Google Shape;101;p1"/>
          <p:cNvPicPr preferRelativeResize="0"/>
          <p:nvPr/>
        </p:nvPicPr>
        <p:blipFill>
          <a:blip r:embed="rId9">
            <a:alphaModFix/>
          </a:blip>
          <a:stretch>
            <a:fillRect/>
          </a:stretch>
        </p:blipFill>
        <p:spPr>
          <a:xfrm>
            <a:off x="-125774" y="5486025"/>
            <a:ext cx="2737251" cy="9131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g13448f65bb2_0_244"/>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292" name="Google Shape;292;g13448f65bb2_0_244"/>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Particle Physics</a:t>
            </a:r>
            <a:endParaRPr sz="2000"/>
          </a:p>
        </p:txBody>
      </p:sp>
      <p:sp>
        <p:nvSpPr>
          <p:cNvPr id="293" name="Google Shape;293;g13448f65bb2_0_244"/>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294" name="Google Shape;294;g13448f65bb2_0_244"/>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295" name="Google Shape;295;g13448f65bb2_0_244"/>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296" name="Google Shape;296;g13448f65bb2_0_244"/>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297" name="Google Shape;297;g13448f65bb2_0_244"/>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298" name="Google Shape;298;g13448f65bb2_0_244"/>
          <p:cNvSpPr txBox="1"/>
          <p:nvPr/>
        </p:nvSpPr>
        <p:spPr>
          <a:xfrm>
            <a:off x="374400" y="909750"/>
            <a:ext cx="4446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t>What about muons?</a:t>
            </a:r>
            <a:endParaRPr sz="2400"/>
          </a:p>
        </p:txBody>
      </p:sp>
      <p:pic>
        <p:nvPicPr>
          <p:cNvPr id="299" name="Google Shape;299;g13448f65bb2_0_244"/>
          <p:cNvPicPr preferRelativeResize="0"/>
          <p:nvPr/>
        </p:nvPicPr>
        <p:blipFill>
          <a:blip r:embed="rId6">
            <a:alphaModFix/>
          </a:blip>
          <a:stretch>
            <a:fillRect/>
          </a:stretch>
        </p:blipFill>
        <p:spPr>
          <a:xfrm>
            <a:off x="6467626" y="1172137"/>
            <a:ext cx="4844299" cy="3811487"/>
          </a:xfrm>
          <a:prstGeom prst="rect">
            <a:avLst/>
          </a:prstGeom>
          <a:noFill/>
          <a:ln>
            <a:noFill/>
          </a:ln>
        </p:spPr>
      </p:pic>
      <p:pic>
        <p:nvPicPr>
          <p:cNvPr id="300" name="Google Shape;300;g13448f65bb2_0_244"/>
          <p:cNvPicPr preferRelativeResize="0"/>
          <p:nvPr/>
        </p:nvPicPr>
        <p:blipFill rotWithShape="1">
          <a:blip r:embed="rId7">
            <a:alphaModFix/>
          </a:blip>
          <a:srcRect b="22147" l="25195" r="57347" t="59065"/>
          <a:stretch/>
        </p:blipFill>
        <p:spPr>
          <a:xfrm>
            <a:off x="-1600100" y="3168425"/>
            <a:ext cx="1485125" cy="1529374"/>
          </a:xfrm>
          <a:prstGeom prst="rect">
            <a:avLst/>
          </a:prstGeom>
          <a:noFill/>
          <a:ln>
            <a:noFill/>
          </a:ln>
        </p:spPr>
      </p:pic>
      <p:sp>
        <p:nvSpPr>
          <p:cNvPr id="301" name="Google Shape;301;g13448f65bb2_0_244"/>
          <p:cNvSpPr txBox="1"/>
          <p:nvPr/>
        </p:nvSpPr>
        <p:spPr>
          <a:xfrm>
            <a:off x="514600" y="1781300"/>
            <a:ext cx="298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02" name="Google Shape;302;g13448f65bb2_0_244"/>
          <p:cNvSpPr txBox="1"/>
          <p:nvPr/>
        </p:nvSpPr>
        <p:spPr>
          <a:xfrm>
            <a:off x="385200" y="1557475"/>
            <a:ext cx="51510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Second generation </a:t>
            </a:r>
            <a:r>
              <a:rPr b="1" lang="en-GB" sz="1600"/>
              <a:t>charged</a:t>
            </a:r>
            <a:r>
              <a:rPr lang="en-GB" sz="1600"/>
              <a:t> </a:t>
            </a:r>
            <a:r>
              <a:rPr b="1" lang="en-GB" sz="1600"/>
              <a:t>lepton</a:t>
            </a:r>
            <a:r>
              <a:rPr lang="en-GB" sz="1600"/>
              <a:t>, identical to the electron, but 200 times more massive. </a:t>
            </a:r>
            <a:endParaRPr sz="1600"/>
          </a:p>
          <a:p>
            <a:pPr indent="0" lvl="0" marL="0" rtl="0" algn="l">
              <a:spcBef>
                <a:spcPts val="0"/>
              </a:spcBef>
              <a:spcAft>
                <a:spcPts val="0"/>
              </a:spcAft>
              <a:buNone/>
            </a:pPr>
            <a:r>
              <a:rPr lang="en-GB" sz="1600"/>
              <a:t>Unstable, and decays to an electron and neutrinos via weak interaction with lifetime of 2.2 </a:t>
            </a:r>
            <a:r>
              <a:rPr b="1" i="1" lang="en-GB" sz="1600"/>
              <a:t>𝞵s</a:t>
            </a:r>
            <a:r>
              <a:rPr lang="en-GB" sz="1600"/>
              <a:t>.</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303" name="Google Shape;303;g13448f65bb2_0_244"/>
          <p:cNvSpPr txBox="1"/>
          <p:nvPr/>
        </p:nvSpPr>
        <p:spPr>
          <a:xfrm>
            <a:off x="7357050" y="5711400"/>
            <a:ext cx="3285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666666"/>
                </a:solidFill>
              </a:rPr>
              <a:t>https://cupdf.com/document/cosmic-rays-5685c81ce4481.html?page=6</a:t>
            </a:r>
            <a:endParaRPr sz="1000">
              <a:solidFill>
                <a:srgbClr val="666666"/>
              </a:solidFill>
            </a:endParaRPr>
          </a:p>
        </p:txBody>
      </p:sp>
      <p:sp>
        <p:nvSpPr>
          <p:cNvPr id="304" name="Google Shape;304;g13448f65bb2_0_244"/>
          <p:cNvSpPr txBox="1"/>
          <p:nvPr/>
        </p:nvSpPr>
        <p:spPr>
          <a:xfrm>
            <a:off x="385200" y="4746475"/>
            <a:ext cx="47259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1600">
                <a:solidFill>
                  <a:schemeClr val="dk1"/>
                </a:solidFill>
              </a:rPr>
              <a:t>Decays of </a:t>
            </a:r>
            <a:r>
              <a:rPr b="1" lang="en-GB" sz="1600">
                <a:solidFill>
                  <a:schemeClr val="dk1"/>
                </a:solidFill>
              </a:rPr>
              <a:t>pions</a:t>
            </a:r>
            <a:r>
              <a:rPr lang="en-GB" sz="1600">
                <a:solidFill>
                  <a:schemeClr val="dk1"/>
                </a:solidFill>
              </a:rPr>
              <a:t> in the </a:t>
            </a:r>
            <a:r>
              <a:rPr b="1" lang="en-GB" sz="1600">
                <a:solidFill>
                  <a:schemeClr val="dk1"/>
                </a:solidFill>
              </a:rPr>
              <a:t>atmosphere</a:t>
            </a:r>
            <a:r>
              <a:rPr lang="en-GB" sz="1600">
                <a:solidFill>
                  <a:schemeClr val="dk1"/>
                </a:solidFill>
              </a:rPr>
              <a:t> produce muons. Despite the short lifetime muons can reach (and penetrate) the  Earth’s surface at sufficiently high energy.</a:t>
            </a:r>
            <a:endParaRPr/>
          </a:p>
        </p:txBody>
      </p:sp>
      <p:pic>
        <p:nvPicPr>
          <p:cNvPr id="305" name="Google Shape;305;g13448f65bb2_0_244"/>
          <p:cNvPicPr preferRelativeResize="0"/>
          <p:nvPr/>
        </p:nvPicPr>
        <p:blipFill>
          <a:blip r:embed="rId8">
            <a:alphaModFix/>
          </a:blip>
          <a:stretch>
            <a:fillRect/>
          </a:stretch>
        </p:blipFill>
        <p:spPr>
          <a:xfrm>
            <a:off x="969252" y="2780925"/>
            <a:ext cx="2592950" cy="1602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13448f65bb2_0_283"/>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312" name="Google Shape;312;g13448f65bb2_0_283"/>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Particle Physics</a:t>
            </a:r>
            <a:endParaRPr sz="2000"/>
          </a:p>
        </p:txBody>
      </p:sp>
      <p:sp>
        <p:nvSpPr>
          <p:cNvPr id="313" name="Google Shape;313;g13448f65bb2_0_283"/>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314" name="Google Shape;314;g13448f65bb2_0_283"/>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315" name="Google Shape;315;g13448f65bb2_0_283"/>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316" name="Google Shape;316;g13448f65bb2_0_283"/>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317" name="Google Shape;317;g13448f65bb2_0_283"/>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318" name="Google Shape;318;g13448f65bb2_0_283"/>
          <p:cNvSpPr txBox="1"/>
          <p:nvPr/>
        </p:nvSpPr>
        <p:spPr>
          <a:xfrm>
            <a:off x="475025" y="1108375"/>
            <a:ext cx="366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19" name="Google Shape;319;g13448f65bb2_0_283"/>
          <p:cNvSpPr txBox="1"/>
          <p:nvPr/>
        </p:nvSpPr>
        <p:spPr>
          <a:xfrm>
            <a:off x="923875" y="6579600"/>
            <a:ext cx="6367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latin typeface="Trebuchet MS"/>
              <a:ea typeface="Trebuchet MS"/>
              <a:cs typeface="Trebuchet MS"/>
              <a:sym typeface="Trebuchet MS"/>
            </a:endParaRPr>
          </a:p>
          <a:p>
            <a:pPr indent="0" lvl="0" marL="0" rtl="0" algn="l">
              <a:spcBef>
                <a:spcPts val="0"/>
              </a:spcBef>
              <a:spcAft>
                <a:spcPts val="0"/>
              </a:spcAft>
              <a:buNone/>
            </a:pPr>
            <a:r>
              <a:rPr lang="en-GB">
                <a:solidFill>
                  <a:schemeClr val="dk1"/>
                </a:solidFill>
                <a:latin typeface="Trebuchet MS"/>
                <a:ea typeface="Trebuchet MS"/>
                <a:cs typeface="Trebuchet MS"/>
                <a:sym typeface="Trebuchet MS"/>
              </a:rPr>
              <a:t>(Cherenkov only a tiny contribution)</a:t>
            </a:r>
            <a:endParaRPr>
              <a:solidFill>
                <a:schemeClr val="dk1"/>
              </a:solidFill>
              <a:latin typeface="Trebuchet MS"/>
              <a:ea typeface="Trebuchet MS"/>
              <a:cs typeface="Trebuchet MS"/>
              <a:sym typeface="Trebuchet MS"/>
            </a:endParaRPr>
          </a:p>
        </p:txBody>
      </p:sp>
      <p:pic>
        <p:nvPicPr>
          <p:cNvPr id="320" name="Google Shape;320;g13448f65bb2_0_283"/>
          <p:cNvPicPr preferRelativeResize="0"/>
          <p:nvPr/>
        </p:nvPicPr>
        <p:blipFill>
          <a:blip r:embed="rId6">
            <a:alphaModFix/>
          </a:blip>
          <a:stretch>
            <a:fillRect/>
          </a:stretch>
        </p:blipFill>
        <p:spPr>
          <a:xfrm>
            <a:off x="7537050" y="1433000"/>
            <a:ext cx="4119826" cy="3991999"/>
          </a:xfrm>
          <a:prstGeom prst="rect">
            <a:avLst/>
          </a:prstGeom>
          <a:noFill/>
          <a:ln>
            <a:noFill/>
          </a:ln>
        </p:spPr>
      </p:pic>
      <p:sp>
        <p:nvSpPr>
          <p:cNvPr id="321" name="Google Shape;321;g13448f65bb2_0_283"/>
          <p:cNvSpPr txBox="1"/>
          <p:nvPr/>
        </p:nvSpPr>
        <p:spPr>
          <a:xfrm>
            <a:off x="320400" y="1000800"/>
            <a:ext cx="4736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t>Muon Energy Losses</a:t>
            </a:r>
            <a:endParaRPr sz="2400"/>
          </a:p>
        </p:txBody>
      </p:sp>
      <p:pic>
        <p:nvPicPr>
          <p:cNvPr id="322" name="Google Shape;322;g13448f65bb2_0_283"/>
          <p:cNvPicPr preferRelativeResize="0"/>
          <p:nvPr/>
        </p:nvPicPr>
        <p:blipFill>
          <a:blip r:embed="rId7">
            <a:alphaModFix/>
          </a:blip>
          <a:stretch>
            <a:fillRect/>
          </a:stretch>
        </p:blipFill>
        <p:spPr>
          <a:xfrm>
            <a:off x="4967025" y="4087055"/>
            <a:ext cx="2175000" cy="1941209"/>
          </a:xfrm>
          <a:prstGeom prst="rect">
            <a:avLst/>
          </a:prstGeom>
          <a:noFill/>
          <a:ln>
            <a:noFill/>
          </a:ln>
        </p:spPr>
      </p:pic>
      <p:pic>
        <p:nvPicPr>
          <p:cNvPr id="323" name="Google Shape;323;g13448f65bb2_0_283"/>
          <p:cNvPicPr preferRelativeResize="0"/>
          <p:nvPr/>
        </p:nvPicPr>
        <p:blipFill>
          <a:blip r:embed="rId8">
            <a:alphaModFix/>
          </a:blip>
          <a:stretch>
            <a:fillRect/>
          </a:stretch>
        </p:blipFill>
        <p:spPr>
          <a:xfrm>
            <a:off x="2069400" y="4205513"/>
            <a:ext cx="2174400" cy="1940400"/>
          </a:xfrm>
          <a:prstGeom prst="rect">
            <a:avLst/>
          </a:prstGeom>
          <a:noFill/>
          <a:ln>
            <a:noFill/>
          </a:ln>
        </p:spPr>
      </p:pic>
      <p:sp>
        <p:nvSpPr>
          <p:cNvPr id="324" name="Google Shape;324;g13448f65bb2_0_283"/>
          <p:cNvSpPr txBox="1"/>
          <p:nvPr/>
        </p:nvSpPr>
        <p:spPr>
          <a:xfrm>
            <a:off x="321400" y="1658775"/>
            <a:ext cx="4789500" cy="229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During </a:t>
            </a:r>
            <a:r>
              <a:rPr b="1" lang="en-GB" sz="1600"/>
              <a:t>propagation</a:t>
            </a:r>
            <a:r>
              <a:rPr lang="en-GB" sz="1600"/>
              <a:t> through matter muons lose energy both continuously and stochastically:</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AutoNum type="alphaUcPeriod"/>
            </a:pPr>
            <a:r>
              <a:rPr lang="en-GB" sz="1600"/>
              <a:t>Ionization</a:t>
            </a:r>
            <a:endParaRPr sz="1600"/>
          </a:p>
          <a:p>
            <a:pPr indent="-330200" lvl="0" marL="457200" rtl="0" algn="l">
              <a:spcBef>
                <a:spcPts val="1000"/>
              </a:spcBef>
              <a:spcAft>
                <a:spcPts val="0"/>
              </a:spcAft>
              <a:buSzPts val="1600"/>
              <a:buAutoNum type="alphaUcPeriod"/>
            </a:pPr>
            <a:r>
              <a:rPr lang="en-GB" sz="1600"/>
              <a:t>Radiative losses</a:t>
            </a:r>
            <a:endParaRPr sz="1600"/>
          </a:p>
          <a:p>
            <a:pPr indent="-330200" lvl="0" marL="457200" rtl="0" algn="l">
              <a:spcBef>
                <a:spcPts val="1000"/>
              </a:spcBef>
              <a:spcAft>
                <a:spcPts val="0"/>
              </a:spcAft>
              <a:buSzPts val="1600"/>
              <a:buAutoNum type="alphaUcPeriod"/>
            </a:pPr>
            <a:r>
              <a:rPr lang="en-GB" sz="1600"/>
              <a:t>Pair production</a:t>
            </a:r>
            <a:endParaRPr sz="1600"/>
          </a:p>
          <a:p>
            <a:pPr indent="-330200" lvl="0" marL="457200" rtl="0" algn="l">
              <a:spcBef>
                <a:spcPts val="1000"/>
              </a:spcBef>
              <a:spcAft>
                <a:spcPts val="1000"/>
              </a:spcAft>
              <a:buSzPts val="1600"/>
              <a:buAutoNum type="alphaUcPeriod"/>
            </a:pPr>
            <a:r>
              <a:rPr lang="en-GB" sz="1600"/>
              <a:t>Photonuclear interaction</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13448f65bb2_0_296"/>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331" name="Google Shape;331;g13448f65bb2_0_296"/>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Particle Physics</a:t>
            </a:r>
            <a:endParaRPr sz="2000"/>
          </a:p>
        </p:txBody>
      </p:sp>
      <p:sp>
        <p:nvSpPr>
          <p:cNvPr id="332" name="Google Shape;332;g13448f65bb2_0_296"/>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333" name="Google Shape;333;g13448f65bb2_0_296"/>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334" name="Google Shape;334;g13448f65bb2_0_296"/>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335" name="Google Shape;335;g13448f65bb2_0_296"/>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336" name="Google Shape;336;g13448f65bb2_0_296"/>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337" name="Google Shape;337;g13448f65bb2_0_296"/>
          <p:cNvSpPr txBox="1"/>
          <p:nvPr/>
        </p:nvSpPr>
        <p:spPr>
          <a:xfrm>
            <a:off x="418600" y="840175"/>
            <a:ext cx="4888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Cherenkov Radiation</a:t>
            </a:r>
            <a:endParaRPr sz="2200"/>
          </a:p>
        </p:txBody>
      </p:sp>
      <p:pic>
        <p:nvPicPr>
          <p:cNvPr id="338" name="Google Shape;338;g13448f65bb2_0_296"/>
          <p:cNvPicPr preferRelativeResize="0"/>
          <p:nvPr/>
        </p:nvPicPr>
        <p:blipFill>
          <a:blip r:embed="rId6">
            <a:alphaModFix/>
          </a:blip>
          <a:stretch>
            <a:fillRect/>
          </a:stretch>
        </p:blipFill>
        <p:spPr>
          <a:xfrm>
            <a:off x="6938125" y="1170125"/>
            <a:ext cx="4888800" cy="3133833"/>
          </a:xfrm>
          <a:prstGeom prst="rect">
            <a:avLst/>
          </a:prstGeom>
          <a:noFill/>
          <a:ln>
            <a:noFill/>
          </a:ln>
        </p:spPr>
      </p:pic>
      <p:sp>
        <p:nvSpPr>
          <p:cNvPr id="339" name="Google Shape;339;g13448f65bb2_0_296"/>
          <p:cNvSpPr txBox="1"/>
          <p:nvPr/>
        </p:nvSpPr>
        <p:spPr>
          <a:xfrm>
            <a:off x="431000" y="1482525"/>
            <a:ext cx="4651200" cy="245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500">
                <a:solidFill>
                  <a:schemeClr val="dk1"/>
                </a:solidFill>
              </a:rPr>
              <a:t>A </a:t>
            </a:r>
            <a:r>
              <a:rPr b="1" lang="en-GB" sz="1500">
                <a:solidFill>
                  <a:schemeClr val="dk1"/>
                </a:solidFill>
              </a:rPr>
              <a:t>charged</a:t>
            </a:r>
            <a:r>
              <a:rPr lang="en-GB" sz="1500">
                <a:solidFill>
                  <a:schemeClr val="dk1"/>
                </a:solidFill>
              </a:rPr>
              <a:t> </a:t>
            </a:r>
            <a:r>
              <a:rPr b="1" lang="en-GB" sz="1500">
                <a:solidFill>
                  <a:schemeClr val="dk1"/>
                </a:solidFill>
              </a:rPr>
              <a:t>particle</a:t>
            </a:r>
            <a:r>
              <a:rPr lang="en-GB" sz="1500">
                <a:solidFill>
                  <a:schemeClr val="dk1"/>
                </a:solidFill>
              </a:rPr>
              <a:t> travelling through a medium </a:t>
            </a:r>
            <a:r>
              <a:rPr b="1" lang="en-GB" sz="1500">
                <a:solidFill>
                  <a:schemeClr val="dk1"/>
                </a:solidFill>
              </a:rPr>
              <a:t>faster than light </a:t>
            </a:r>
            <a:r>
              <a:rPr lang="en-GB" sz="1500">
                <a:solidFill>
                  <a:schemeClr val="dk1"/>
                </a:solidFill>
              </a:rPr>
              <a:t>(in the medium) emits radiation.</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rPr lang="en-GB">
                <a:solidFill>
                  <a:schemeClr val="dk1"/>
                </a:solidFill>
              </a:rPr>
              <a:t>The charged particle momentarily polarizes atoms in the medium, when returning to their ground state these electrons emit Cherenkov.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500">
              <a:solidFill>
                <a:schemeClr val="dk1"/>
              </a:solidFill>
            </a:endParaRPr>
          </a:p>
          <a:p>
            <a:pPr indent="0" lvl="0" marL="0" rtl="0" algn="l">
              <a:spcBef>
                <a:spcPts val="0"/>
              </a:spcBef>
              <a:spcAft>
                <a:spcPts val="0"/>
              </a:spcAft>
              <a:buNone/>
            </a:pPr>
            <a:r>
              <a:t/>
            </a:r>
            <a:endParaRPr/>
          </a:p>
        </p:txBody>
      </p:sp>
      <p:sp>
        <p:nvSpPr>
          <p:cNvPr id="340" name="Google Shape;340;g13448f65bb2_0_296"/>
          <p:cNvSpPr txBox="1"/>
          <p:nvPr/>
        </p:nvSpPr>
        <p:spPr>
          <a:xfrm>
            <a:off x="5404150" y="1438500"/>
            <a:ext cx="287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41" name="Google Shape;341;g13448f65bb2_0_296"/>
          <p:cNvSpPr txBox="1"/>
          <p:nvPr/>
        </p:nvSpPr>
        <p:spPr>
          <a:xfrm>
            <a:off x="9954075" y="4303950"/>
            <a:ext cx="217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342" name="Google Shape;342;g13448f65bb2_0_296"/>
          <p:cNvPicPr preferRelativeResize="0"/>
          <p:nvPr/>
        </p:nvPicPr>
        <p:blipFill>
          <a:blip r:embed="rId7">
            <a:alphaModFix/>
          </a:blip>
          <a:stretch>
            <a:fillRect/>
          </a:stretch>
        </p:blipFill>
        <p:spPr>
          <a:xfrm>
            <a:off x="4124000" y="3374500"/>
            <a:ext cx="2595600" cy="2313000"/>
          </a:xfrm>
          <a:prstGeom prst="rect">
            <a:avLst/>
          </a:prstGeom>
          <a:noFill/>
          <a:ln>
            <a:noFill/>
          </a:ln>
        </p:spPr>
      </p:pic>
      <p:pic>
        <p:nvPicPr>
          <p:cNvPr id="343" name="Google Shape;343;g13448f65bb2_0_296"/>
          <p:cNvPicPr preferRelativeResize="0"/>
          <p:nvPr/>
        </p:nvPicPr>
        <p:blipFill>
          <a:blip r:embed="rId8">
            <a:alphaModFix/>
          </a:blip>
          <a:stretch>
            <a:fillRect/>
          </a:stretch>
        </p:blipFill>
        <p:spPr>
          <a:xfrm>
            <a:off x="431000" y="3374493"/>
            <a:ext cx="3474475" cy="2313007"/>
          </a:xfrm>
          <a:prstGeom prst="rect">
            <a:avLst/>
          </a:prstGeom>
          <a:noFill/>
          <a:ln>
            <a:noFill/>
          </a:ln>
        </p:spPr>
      </p:pic>
      <p:sp>
        <p:nvSpPr>
          <p:cNvPr id="344" name="Google Shape;344;g13448f65bb2_0_296"/>
          <p:cNvSpPr txBox="1"/>
          <p:nvPr/>
        </p:nvSpPr>
        <p:spPr>
          <a:xfrm>
            <a:off x="7236400" y="4592725"/>
            <a:ext cx="4385400" cy="6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Radiation emanating spherically outwards constructively interferes ⇒ coherent emission.</a:t>
            </a:r>
            <a:endParaRPr sz="1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131b71f7ee3_0_62"/>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351" name="Google Shape;351;g131b71f7ee3_0_62"/>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The IceCube Detector</a:t>
            </a:r>
            <a:endParaRPr sz="2000"/>
          </a:p>
        </p:txBody>
      </p:sp>
      <p:sp>
        <p:nvSpPr>
          <p:cNvPr id="352" name="Google Shape;352;g131b71f7ee3_0_62"/>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353" name="Google Shape;353;g131b71f7ee3_0_62"/>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354" name="Google Shape;354;g131b71f7ee3_0_62"/>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355" name="Google Shape;355;g131b71f7ee3_0_62"/>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356" name="Google Shape;356;g131b71f7ee3_0_62"/>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357" name="Google Shape;357;g131b71f7ee3_0_62"/>
          <p:cNvPicPr preferRelativeResize="0"/>
          <p:nvPr/>
        </p:nvPicPr>
        <p:blipFill>
          <a:blip r:embed="rId6">
            <a:alphaModFix/>
          </a:blip>
          <a:stretch>
            <a:fillRect/>
          </a:stretch>
        </p:blipFill>
        <p:spPr>
          <a:xfrm>
            <a:off x="6096000" y="855354"/>
            <a:ext cx="5915542" cy="5329317"/>
          </a:xfrm>
          <a:prstGeom prst="rect">
            <a:avLst/>
          </a:prstGeom>
          <a:noFill/>
          <a:ln>
            <a:noFill/>
          </a:ln>
        </p:spPr>
      </p:pic>
      <p:pic>
        <p:nvPicPr>
          <p:cNvPr id="358" name="Google Shape;358;g131b71f7ee3_0_62"/>
          <p:cNvPicPr preferRelativeResize="0"/>
          <p:nvPr/>
        </p:nvPicPr>
        <p:blipFill>
          <a:blip r:embed="rId7">
            <a:alphaModFix/>
          </a:blip>
          <a:stretch>
            <a:fillRect/>
          </a:stretch>
        </p:blipFill>
        <p:spPr>
          <a:xfrm>
            <a:off x="135875" y="1570600"/>
            <a:ext cx="5353358" cy="4015012"/>
          </a:xfrm>
          <a:prstGeom prst="rect">
            <a:avLst/>
          </a:prstGeom>
          <a:noFill/>
          <a:ln>
            <a:noFill/>
          </a:ln>
        </p:spPr>
      </p:pic>
      <p:pic>
        <p:nvPicPr>
          <p:cNvPr id="359" name="Google Shape;359;g131b71f7ee3_0_62"/>
          <p:cNvPicPr preferRelativeResize="0"/>
          <p:nvPr/>
        </p:nvPicPr>
        <p:blipFill rotWithShape="1">
          <a:blip r:embed="rId8">
            <a:alphaModFix/>
          </a:blip>
          <a:srcRect b="3514" l="0" r="0" t="4951"/>
          <a:stretch/>
        </p:blipFill>
        <p:spPr>
          <a:xfrm>
            <a:off x="695400" y="1052400"/>
            <a:ext cx="3737251" cy="5132273"/>
          </a:xfrm>
          <a:prstGeom prst="rect">
            <a:avLst/>
          </a:prstGeom>
          <a:noFill/>
          <a:ln>
            <a:noFill/>
          </a:ln>
        </p:spPr>
      </p:pic>
      <p:sp>
        <p:nvSpPr>
          <p:cNvPr id="360" name="Google Shape;360;g131b71f7ee3_0_62"/>
          <p:cNvSpPr txBox="1"/>
          <p:nvPr/>
        </p:nvSpPr>
        <p:spPr>
          <a:xfrm>
            <a:off x="4603100" y="5981950"/>
            <a:ext cx="1586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434343"/>
                </a:solidFill>
                <a:highlight>
                  <a:srgbClr val="FFFFFF"/>
                </a:highlight>
                <a:uFill>
                  <a:noFill/>
                </a:uFill>
                <a:hlinkClick r:id="rId9">
                  <a:extLst>
                    <a:ext uri="{A12FA001-AC4F-418D-AE19-62706E023703}">
                      <ahyp:hlinkClr val="tx"/>
                    </a:ext>
                  </a:extLst>
                </a:hlinkClick>
              </a:rPr>
              <a:t>arXiv:2203.02303</a:t>
            </a:r>
            <a:r>
              <a:rPr b="1" lang="en-GB" sz="900">
                <a:solidFill>
                  <a:srgbClr val="434343"/>
                </a:solidFill>
                <a:highlight>
                  <a:srgbClr val="FFFFFF"/>
                </a:highlight>
              </a:rPr>
              <a:t> [hep-ex]</a:t>
            </a:r>
            <a:endParaRPr>
              <a:solidFill>
                <a:srgbClr val="43434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5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g13448f65bb2_0_311"/>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367" name="Google Shape;367;g13448f65bb2_0_311"/>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The IceCube Detector</a:t>
            </a:r>
            <a:endParaRPr sz="2000"/>
          </a:p>
        </p:txBody>
      </p:sp>
      <p:sp>
        <p:nvSpPr>
          <p:cNvPr id="368" name="Google Shape;368;g13448f65bb2_0_311"/>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369" name="Google Shape;369;g13448f65bb2_0_311"/>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370" name="Google Shape;370;g13448f65bb2_0_311"/>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371" name="Google Shape;371;g13448f65bb2_0_311"/>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372" name="Google Shape;372;g13448f65bb2_0_311"/>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373" name="Google Shape;373;g13448f65bb2_0_311"/>
          <p:cNvSpPr txBox="1"/>
          <p:nvPr/>
        </p:nvSpPr>
        <p:spPr>
          <a:xfrm>
            <a:off x="4766400" y="891600"/>
            <a:ext cx="2659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t>Events In The Ice</a:t>
            </a:r>
            <a:endParaRPr sz="2400"/>
          </a:p>
        </p:txBody>
      </p:sp>
      <p:pic>
        <p:nvPicPr>
          <p:cNvPr id="374" name="Google Shape;374;g13448f65bb2_0_311"/>
          <p:cNvPicPr preferRelativeResize="0"/>
          <p:nvPr/>
        </p:nvPicPr>
        <p:blipFill>
          <a:blip r:embed="rId6">
            <a:alphaModFix/>
          </a:blip>
          <a:stretch>
            <a:fillRect/>
          </a:stretch>
        </p:blipFill>
        <p:spPr>
          <a:xfrm>
            <a:off x="2123750" y="1521000"/>
            <a:ext cx="7944500" cy="4468800"/>
          </a:xfrm>
          <a:prstGeom prst="rect">
            <a:avLst/>
          </a:prstGeom>
          <a:noFill/>
          <a:ln>
            <a:noFill/>
          </a:ln>
        </p:spPr>
      </p:pic>
      <p:sp>
        <p:nvSpPr>
          <p:cNvPr id="375" name="Google Shape;375;g13448f65bb2_0_311"/>
          <p:cNvSpPr txBox="1"/>
          <p:nvPr/>
        </p:nvSpPr>
        <p:spPr>
          <a:xfrm>
            <a:off x="3791400" y="5989800"/>
            <a:ext cx="5018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434343"/>
                </a:solidFill>
              </a:rPr>
              <a:t>100 TeV muon neutrino photon propagation simulation. </a:t>
            </a:r>
            <a:endParaRPr sz="1200">
              <a:solidFill>
                <a:srgbClr val="434343"/>
              </a:solidFill>
            </a:endParaRPr>
          </a:p>
        </p:txBody>
      </p:sp>
      <p:pic>
        <p:nvPicPr>
          <p:cNvPr id="376" name="Google Shape;376;g13448f65bb2_0_311"/>
          <p:cNvPicPr preferRelativeResize="0"/>
          <p:nvPr/>
        </p:nvPicPr>
        <p:blipFill>
          <a:blip r:embed="rId7">
            <a:alphaModFix/>
          </a:blip>
          <a:stretch>
            <a:fillRect/>
          </a:stretch>
        </p:blipFill>
        <p:spPr>
          <a:xfrm>
            <a:off x="917954" y="1443849"/>
            <a:ext cx="10356093" cy="37046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374"/>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37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13448f65bb2_0_328"/>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383" name="Google Shape;383;g13448f65bb2_0_328"/>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The IceCube Detector</a:t>
            </a:r>
            <a:endParaRPr sz="2000"/>
          </a:p>
        </p:txBody>
      </p:sp>
      <p:sp>
        <p:nvSpPr>
          <p:cNvPr id="384" name="Google Shape;384;g13448f65bb2_0_328"/>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385" name="Google Shape;385;g13448f65bb2_0_328"/>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386" name="Google Shape;386;g13448f65bb2_0_328"/>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387" name="Google Shape;387;g13448f65bb2_0_328"/>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388" name="Google Shape;388;g13448f65bb2_0_328"/>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389" name="Google Shape;389;g13448f65bb2_0_328"/>
          <p:cNvPicPr preferRelativeResize="0"/>
          <p:nvPr/>
        </p:nvPicPr>
        <p:blipFill>
          <a:blip r:embed="rId6">
            <a:alphaModFix/>
          </a:blip>
          <a:stretch>
            <a:fillRect/>
          </a:stretch>
        </p:blipFill>
        <p:spPr>
          <a:xfrm>
            <a:off x="616475" y="1272775"/>
            <a:ext cx="4237305" cy="4618662"/>
          </a:xfrm>
          <a:prstGeom prst="rect">
            <a:avLst/>
          </a:prstGeom>
          <a:noFill/>
          <a:ln>
            <a:noFill/>
          </a:ln>
        </p:spPr>
      </p:pic>
      <p:sp>
        <p:nvSpPr>
          <p:cNvPr id="390" name="Google Shape;390;g13448f65bb2_0_328"/>
          <p:cNvSpPr txBox="1"/>
          <p:nvPr/>
        </p:nvSpPr>
        <p:spPr>
          <a:xfrm>
            <a:off x="667000" y="6055725"/>
            <a:ext cx="437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666666"/>
                </a:solidFill>
              </a:rPr>
              <a:t>Figure from https://physics.aps.org/articles/v7/88</a:t>
            </a:r>
            <a:endParaRPr sz="1000">
              <a:solidFill>
                <a:srgbClr val="666666"/>
              </a:solidFill>
            </a:endParaRPr>
          </a:p>
        </p:txBody>
      </p:sp>
      <p:pic>
        <p:nvPicPr>
          <p:cNvPr id="391" name="Google Shape;391;g13448f65bb2_0_328"/>
          <p:cNvPicPr preferRelativeResize="0"/>
          <p:nvPr/>
        </p:nvPicPr>
        <p:blipFill rotWithShape="1">
          <a:blip r:embed="rId7">
            <a:alphaModFix/>
          </a:blip>
          <a:srcRect b="0" l="11801" r="7974" t="0"/>
          <a:stretch/>
        </p:blipFill>
        <p:spPr>
          <a:xfrm>
            <a:off x="6601475" y="1069237"/>
            <a:ext cx="4750954" cy="4986189"/>
          </a:xfrm>
          <a:prstGeom prst="rect">
            <a:avLst/>
          </a:prstGeom>
          <a:noFill/>
          <a:ln>
            <a:noFill/>
          </a:ln>
          <a:effectLst>
            <a:outerShdw blurRad="57150" rotWithShape="0" algn="bl" dir="5400000" dist="19050">
              <a:srgbClr val="000000">
                <a:alpha val="0"/>
              </a:srgbClr>
            </a:outerShdw>
          </a:effectLst>
        </p:spPr>
      </p:pic>
      <p:sp>
        <p:nvSpPr>
          <p:cNvPr id="392" name="Google Shape;392;g13448f65bb2_0_328"/>
          <p:cNvSpPr txBox="1"/>
          <p:nvPr/>
        </p:nvSpPr>
        <p:spPr>
          <a:xfrm>
            <a:off x="6538400" y="6055725"/>
            <a:ext cx="4877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666666"/>
                </a:solidFill>
              </a:rPr>
              <a:t>Low energy neutrino candidate in DeepCore f</a:t>
            </a:r>
            <a:r>
              <a:rPr lang="en-GB" sz="1000">
                <a:solidFill>
                  <a:srgbClr val="666666"/>
                </a:solidFill>
              </a:rPr>
              <a:t>igure courtesy of Jason Koskinen</a:t>
            </a:r>
            <a:endParaRPr sz="1000">
              <a:solidFill>
                <a:srgbClr val="666666"/>
              </a:solidFill>
            </a:endParaRPr>
          </a:p>
        </p:txBody>
      </p:sp>
      <p:sp>
        <p:nvSpPr>
          <p:cNvPr id="393" name="Google Shape;393;g13448f65bb2_0_328"/>
          <p:cNvSpPr txBox="1"/>
          <p:nvPr/>
        </p:nvSpPr>
        <p:spPr>
          <a:xfrm>
            <a:off x="1986400" y="860500"/>
            <a:ext cx="173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t>High Energy</a:t>
            </a:r>
            <a:endParaRPr b="1" sz="1800"/>
          </a:p>
        </p:txBody>
      </p:sp>
      <p:sp>
        <p:nvSpPr>
          <p:cNvPr id="394" name="Google Shape;394;g13448f65bb2_0_328"/>
          <p:cNvSpPr txBox="1"/>
          <p:nvPr/>
        </p:nvSpPr>
        <p:spPr>
          <a:xfrm>
            <a:off x="8400675" y="765050"/>
            <a:ext cx="1736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800"/>
              <a:t>Low Energy</a:t>
            </a:r>
            <a:endParaRPr b="1"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13b4bb0c3fc_0_73"/>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401" name="Google Shape;401;g13b4bb0c3fc_0_73"/>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The IceCube Detector</a:t>
            </a:r>
            <a:endParaRPr sz="2000"/>
          </a:p>
        </p:txBody>
      </p:sp>
      <p:sp>
        <p:nvSpPr>
          <p:cNvPr id="402" name="Google Shape;402;g13b4bb0c3fc_0_73"/>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403" name="Google Shape;403;g13b4bb0c3fc_0_73"/>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404" name="Google Shape;404;g13b4bb0c3fc_0_73"/>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405" name="Google Shape;405;g13b4bb0c3fc_0_73"/>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406" name="Google Shape;406;g13b4bb0c3fc_0_73"/>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407" name="Google Shape;407;g13b4bb0c3fc_0_73"/>
          <p:cNvPicPr preferRelativeResize="0"/>
          <p:nvPr/>
        </p:nvPicPr>
        <p:blipFill rotWithShape="1">
          <a:blip r:embed="rId6">
            <a:alphaModFix/>
          </a:blip>
          <a:srcRect b="3514" l="0" r="0" t="4951"/>
          <a:stretch/>
        </p:blipFill>
        <p:spPr>
          <a:xfrm>
            <a:off x="7827925" y="1015963"/>
            <a:ext cx="3737251" cy="5132273"/>
          </a:xfrm>
          <a:prstGeom prst="rect">
            <a:avLst/>
          </a:prstGeom>
          <a:noFill/>
          <a:ln>
            <a:noFill/>
          </a:ln>
        </p:spPr>
      </p:pic>
      <p:sp>
        <p:nvSpPr>
          <p:cNvPr id="408" name="Google Shape;408;g13b4bb0c3fc_0_73"/>
          <p:cNvSpPr txBox="1"/>
          <p:nvPr/>
        </p:nvSpPr>
        <p:spPr>
          <a:xfrm>
            <a:off x="504900" y="804100"/>
            <a:ext cx="4222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t>Event Selection in IceCube</a:t>
            </a:r>
            <a:endParaRPr sz="2400"/>
          </a:p>
        </p:txBody>
      </p:sp>
      <p:grpSp>
        <p:nvGrpSpPr>
          <p:cNvPr id="409" name="Google Shape;409;g13b4bb0c3fc_0_73"/>
          <p:cNvGrpSpPr/>
          <p:nvPr/>
        </p:nvGrpSpPr>
        <p:grpSpPr>
          <a:xfrm>
            <a:off x="362825" y="2557300"/>
            <a:ext cx="4920750" cy="3850800"/>
            <a:chOff x="3307175" y="1489550"/>
            <a:chExt cx="4920750" cy="3850800"/>
          </a:xfrm>
        </p:grpSpPr>
        <p:sp>
          <p:nvSpPr>
            <p:cNvPr id="410" name="Google Shape;410;g13b4bb0c3fc_0_73"/>
            <p:cNvSpPr txBox="1"/>
            <p:nvPr/>
          </p:nvSpPr>
          <p:spPr>
            <a:xfrm>
              <a:off x="3738525" y="4862450"/>
              <a:ext cx="881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t>This work</a:t>
              </a:r>
              <a:endParaRPr sz="1200"/>
            </a:p>
          </p:txBody>
        </p:sp>
        <p:sp>
          <p:nvSpPr>
            <p:cNvPr id="411" name="Google Shape;411;g13b4bb0c3fc_0_73"/>
            <p:cNvSpPr txBox="1"/>
            <p:nvPr/>
          </p:nvSpPr>
          <p:spPr>
            <a:xfrm>
              <a:off x="7201625" y="4786250"/>
              <a:ext cx="1026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200"/>
                <a:t>Previous deployment</a:t>
              </a:r>
              <a:endParaRPr sz="1200"/>
            </a:p>
          </p:txBody>
        </p:sp>
        <p:pic>
          <p:nvPicPr>
            <p:cNvPr id="412" name="Google Shape;412;g13b4bb0c3fc_0_73"/>
            <p:cNvPicPr preferRelativeResize="0"/>
            <p:nvPr/>
          </p:nvPicPr>
          <p:blipFill>
            <a:blip r:embed="rId7">
              <a:alphaModFix/>
            </a:blip>
            <a:stretch>
              <a:fillRect/>
            </a:stretch>
          </p:blipFill>
          <p:spPr>
            <a:xfrm>
              <a:off x="3307175" y="1489550"/>
              <a:ext cx="4712400" cy="2944799"/>
            </a:xfrm>
            <a:prstGeom prst="rect">
              <a:avLst/>
            </a:prstGeom>
            <a:noFill/>
            <a:ln>
              <a:noFill/>
            </a:ln>
          </p:spPr>
        </p:pic>
        <p:sp>
          <p:nvSpPr>
            <p:cNvPr id="413" name="Google Shape;413;g13b4bb0c3fc_0_73"/>
            <p:cNvSpPr/>
            <p:nvPr/>
          </p:nvSpPr>
          <p:spPr>
            <a:xfrm rot="-5400000">
              <a:off x="3918825" y="4426850"/>
              <a:ext cx="520500" cy="350700"/>
            </a:xfrm>
            <a:prstGeom prst="notchedRightArrow">
              <a:avLst>
                <a:gd fmla="val 50000" name="adj1"/>
                <a:gd fmla="val 50000" name="adj2"/>
              </a:avLst>
            </a:prstGeom>
            <a:gradFill>
              <a:gsLst>
                <a:gs pos="0">
                  <a:srgbClr val="2C68B2"/>
                </a:gs>
                <a:gs pos="100000">
                  <a:srgbClr val="162B46"/>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13b4bb0c3fc_0_73"/>
            <p:cNvSpPr/>
            <p:nvPr/>
          </p:nvSpPr>
          <p:spPr>
            <a:xfrm rot="-5400000">
              <a:off x="7454525" y="4426850"/>
              <a:ext cx="520500" cy="350700"/>
            </a:xfrm>
            <a:prstGeom prst="notchedRightArrow">
              <a:avLst>
                <a:gd fmla="val 50000" name="adj1"/>
                <a:gd fmla="val 50000" name="adj2"/>
              </a:avLst>
            </a:prstGeom>
            <a:gradFill>
              <a:gsLst>
                <a:gs pos="0">
                  <a:srgbClr val="FABA86"/>
                </a:gs>
                <a:gs pos="100000">
                  <a:srgbClr val="E97414"/>
                </a:gs>
              </a:gsLst>
              <a:path path="circle">
                <a:fillToRect b="50%" l="50%" r="50%" t="50%"/>
              </a:path>
              <a:tileRect/>
            </a:gra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 name="Google Shape;415;g13b4bb0c3fc_0_73"/>
          <p:cNvSpPr txBox="1"/>
          <p:nvPr/>
        </p:nvSpPr>
        <p:spPr>
          <a:xfrm>
            <a:off x="504000" y="1358200"/>
            <a:ext cx="6763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DeepCore filter is </a:t>
            </a:r>
            <a:r>
              <a:rPr b="1" lang="en-GB"/>
              <a:t>first check</a:t>
            </a:r>
            <a:r>
              <a:rPr lang="en-GB"/>
              <a:t> events must pass. Compares the pulses outside DeepCore with a calculated CoG in the </a:t>
            </a:r>
            <a:r>
              <a:rPr b="1" lang="en-GB"/>
              <a:t>fiducial</a:t>
            </a:r>
            <a:r>
              <a:rPr lang="en-GB"/>
              <a:t> volume. If the time/position difference supports a muon hypothesis, pulse is tagged. </a:t>
            </a:r>
            <a:endParaRPr/>
          </a:p>
          <a:p>
            <a:pPr indent="0" lvl="0" marL="0" rtl="0" algn="l">
              <a:spcBef>
                <a:spcPts val="0"/>
              </a:spcBef>
              <a:spcAft>
                <a:spcPts val="0"/>
              </a:spcAft>
              <a:buNone/>
            </a:pPr>
            <a:r>
              <a:rPr lang="en-GB"/>
              <a:t>More than 1 </a:t>
            </a:r>
            <a:r>
              <a:rPr lang="en-GB">
                <a:solidFill>
                  <a:schemeClr val="dk1"/>
                </a:solidFill>
              </a:rPr>
              <a:t>tagged pulse ⇒ event removed.</a:t>
            </a:r>
            <a:r>
              <a:rPr lang="en-GB">
                <a:solidFill>
                  <a:schemeClr val="dk1"/>
                </a:solidFill>
              </a:rPr>
              <a:t> </a:t>
            </a:r>
            <a:r>
              <a:rPr lang="en-GB"/>
              <a:t> </a:t>
            </a:r>
            <a:endParaRPr/>
          </a:p>
        </p:txBody>
      </p:sp>
      <p:pic>
        <p:nvPicPr>
          <p:cNvPr descr="Image" id="416" name="Google Shape;416;g13b4bb0c3fc_0_73"/>
          <p:cNvPicPr preferRelativeResize="0"/>
          <p:nvPr/>
        </p:nvPicPr>
        <p:blipFill rotWithShape="1">
          <a:blip r:embed="rId8">
            <a:alphaModFix/>
          </a:blip>
          <a:srcRect b="50445" l="0" r="0" t="0"/>
          <a:stretch/>
        </p:blipFill>
        <p:spPr>
          <a:xfrm>
            <a:off x="7950500" y="1148819"/>
            <a:ext cx="3398400" cy="1940400"/>
          </a:xfrm>
          <a:prstGeom prst="rect">
            <a:avLst/>
          </a:prstGeom>
          <a:noFill/>
          <a:ln cap="flat" cmpd="sng" w="63500">
            <a:solidFill>
              <a:srgbClr val="A6AAA9"/>
            </a:solidFill>
            <a:prstDash val="solid"/>
            <a:miter lim="400000"/>
            <a:headEnd len="sm" w="sm" type="none"/>
            <a:tailEnd len="sm" w="sm" type="none"/>
          </a:ln>
        </p:spPr>
      </p:pic>
      <p:pic>
        <p:nvPicPr>
          <p:cNvPr descr="Image" id="417" name="Google Shape;417;g13b4bb0c3fc_0_73"/>
          <p:cNvPicPr preferRelativeResize="0"/>
          <p:nvPr/>
        </p:nvPicPr>
        <p:blipFill rotWithShape="1">
          <a:blip r:embed="rId8">
            <a:alphaModFix/>
          </a:blip>
          <a:srcRect b="0" l="0" r="0" t="49897"/>
          <a:stretch/>
        </p:blipFill>
        <p:spPr>
          <a:xfrm>
            <a:off x="7950637" y="3773575"/>
            <a:ext cx="3398400" cy="1940400"/>
          </a:xfrm>
          <a:prstGeom prst="rect">
            <a:avLst/>
          </a:prstGeom>
          <a:noFill/>
          <a:ln cap="flat" cmpd="sng" w="63500">
            <a:solidFill>
              <a:srgbClr val="A6AAA9"/>
            </a:solidFill>
            <a:prstDash val="solid"/>
            <a:miter lim="400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0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139f6e48284_0_0"/>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424" name="Google Shape;424;g139f6e48284_0_0"/>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Machine Learning</a:t>
            </a:r>
            <a:endParaRPr sz="2000"/>
          </a:p>
        </p:txBody>
      </p:sp>
      <p:sp>
        <p:nvSpPr>
          <p:cNvPr id="425" name="Google Shape;425;g139f6e48284_0_0"/>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426" name="Google Shape;426;g139f6e48284_0_0"/>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427" name="Google Shape;427;g139f6e48284_0_0"/>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428" name="Google Shape;428;g139f6e48284_0_0"/>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429" name="Google Shape;429;g139f6e48284_0_0"/>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430" name="Google Shape;430;g139f6e48284_0_0"/>
          <p:cNvSpPr txBox="1"/>
          <p:nvPr/>
        </p:nvSpPr>
        <p:spPr>
          <a:xfrm>
            <a:off x="735400" y="1060350"/>
            <a:ext cx="4822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IceCube Challenges for ML</a:t>
            </a:r>
            <a:endParaRPr sz="2200"/>
          </a:p>
        </p:txBody>
      </p:sp>
      <p:sp>
        <p:nvSpPr>
          <p:cNvPr id="431" name="Google Shape;431;g139f6e48284_0_0"/>
          <p:cNvSpPr txBox="1"/>
          <p:nvPr/>
        </p:nvSpPr>
        <p:spPr>
          <a:xfrm>
            <a:off x="820925" y="1676025"/>
            <a:ext cx="4446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1.  Speed and performance requirements.</a:t>
            </a:r>
            <a:endParaRPr sz="1600"/>
          </a:p>
        </p:txBody>
      </p:sp>
      <p:sp>
        <p:nvSpPr>
          <p:cNvPr id="432" name="Google Shape;432;g139f6e48284_0_0"/>
          <p:cNvSpPr txBox="1"/>
          <p:nvPr/>
        </p:nvSpPr>
        <p:spPr>
          <a:xfrm>
            <a:off x="820925" y="2145600"/>
            <a:ext cx="4446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2</a:t>
            </a:r>
            <a:r>
              <a:rPr lang="en-GB" sz="1600"/>
              <a:t>. Geometry of the current detector.</a:t>
            </a:r>
            <a:endParaRPr sz="1600"/>
          </a:p>
        </p:txBody>
      </p:sp>
      <p:sp>
        <p:nvSpPr>
          <p:cNvPr id="433" name="Google Shape;433;g139f6e48284_0_0"/>
          <p:cNvSpPr txBox="1"/>
          <p:nvPr/>
        </p:nvSpPr>
        <p:spPr>
          <a:xfrm>
            <a:off x="820925" y="2613600"/>
            <a:ext cx="4446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3</a:t>
            </a:r>
            <a:r>
              <a:rPr lang="en-GB" sz="1600"/>
              <a:t>. Complex, heterogeneous pulsemaps. (Non-fixed size of events).</a:t>
            </a:r>
            <a:endParaRPr sz="1600"/>
          </a:p>
        </p:txBody>
      </p:sp>
      <p:sp>
        <p:nvSpPr>
          <p:cNvPr id="434" name="Google Shape;434;g139f6e48284_0_0"/>
          <p:cNvSpPr txBox="1"/>
          <p:nvPr/>
        </p:nvSpPr>
        <p:spPr>
          <a:xfrm>
            <a:off x="735400" y="4012650"/>
            <a:ext cx="342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t>The Good News:</a:t>
            </a:r>
            <a:endParaRPr sz="2200"/>
          </a:p>
        </p:txBody>
      </p:sp>
      <p:sp>
        <p:nvSpPr>
          <p:cNvPr id="435" name="Google Shape;435;g139f6e48284_0_0"/>
          <p:cNvSpPr txBox="1"/>
          <p:nvPr/>
        </p:nvSpPr>
        <p:spPr>
          <a:xfrm>
            <a:off x="820925" y="4495425"/>
            <a:ext cx="5523900" cy="11082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SzPts val="1500"/>
              <a:buChar char="●"/>
            </a:pPr>
            <a:r>
              <a:rPr lang="en-GB" sz="1500"/>
              <a:t>Lots of available training data.</a:t>
            </a:r>
            <a:endParaRPr sz="1500"/>
          </a:p>
          <a:p>
            <a:pPr indent="-323850" lvl="0" marL="457200" rtl="0" algn="l">
              <a:spcBef>
                <a:spcPts val="0"/>
              </a:spcBef>
              <a:spcAft>
                <a:spcPts val="0"/>
              </a:spcAft>
              <a:buSzPts val="1500"/>
              <a:buChar char="●"/>
            </a:pPr>
            <a:r>
              <a:rPr lang="en-GB" sz="1500"/>
              <a:t>Data is labelled on an event-level.</a:t>
            </a:r>
            <a:endParaRPr sz="1500"/>
          </a:p>
          <a:p>
            <a:pPr indent="-323850" lvl="0" marL="457200" rtl="0" algn="l">
              <a:spcBef>
                <a:spcPts val="0"/>
              </a:spcBef>
              <a:spcAft>
                <a:spcPts val="0"/>
              </a:spcAft>
              <a:buSzPts val="1500"/>
              <a:buChar char="●"/>
            </a:pPr>
            <a:r>
              <a:rPr lang="en-GB" sz="1500"/>
              <a:t>Other ML methods as comparison/benchmark.</a:t>
            </a:r>
            <a:endParaRPr sz="1500"/>
          </a:p>
          <a:p>
            <a:pPr indent="-323850" lvl="0" marL="457200" rtl="0" algn="l">
              <a:spcBef>
                <a:spcPts val="0"/>
              </a:spcBef>
              <a:spcAft>
                <a:spcPts val="0"/>
              </a:spcAft>
              <a:buSzPts val="1500"/>
              <a:buChar char="●"/>
            </a:pPr>
            <a:r>
              <a:rPr lang="en-GB" sz="1500"/>
              <a:t>(Shared) Access to NBI’s GPUs.</a:t>
            </a:r>
            <a:endParaRPr sz="1500"/>
          </a:p>
        </p:txBody>
      </p:sp>
      <p:pic>
        <p:nvPicPr>
          <p:cNvPr id="436" name="Google Shape;436;g139f6e48284_0_0"/>
          <p:cNvPicPr preferRelativeResize="0"/>
          <p:nvPr/>
        </p:nvPicPr>
        <p:blipFill>
          <a:blip r:embed="rId6">
            <a:alphaModFix/>
          </a:blip>
          <a:stretch>
            <a:fillRect/>
          </a:stretch>
        </p:blipFill>
        <p:spPr>
          <a:xfrm rot="5400000">
            <a:off x="5171562" y="1521350"/>
            <a:ext cx="3031700" cy="1678625"/>
          </a:xfrm>
          <a:prstGeom prst="rect">
            <a:avLst/>
          </a:prstGeom>
          <a:noFill/>
          <a:ln>
            <a:noFill/>
          </a:ln>
        </p:spPr>
      </p:pic>
      <p:pic>
        <p:nvPicPr>
          <p:cNvPr id="437" name="Google Shape;437;g139f6e48284_0_0"/>
          <p:cNvPicPr preferRelativeResize="0"/>
          <p:nvPr/>
        </p:nvPicPr>
        <p:blipFill>
          <a:blip r:embed="rId7">
            <a:alphaModFix/>
          </a:blip>
          <a:stretch>
            <a:fillRect/>
          </a:stretch>
        </p:blipFill>
        <p:spPr>
          <a:xfrm>
            <a:off x="8107309" y="932075"/>
            <a:ext cx="3822364" cy="2496924"/>
          </a:xfrm>
          <a:prstGeom prst="rect">
            <a:avLst/>
          </a:prstGeom>
          <a:noFill/>
          <a:ln>
            <a:noFill/>
          </a:ln>
        </p:spPr>
      </p:pic>
      <p:sp>
        <p:nvSpPr>
          <p:cNvPr id="438" name="Google Shape;438;g139f6e48284_0_0"/>
          <p:cNvSpPr txBox="1"/>
          <p:nvPr/>
        </p:nvSpPr>
        <p:spPr>
          <a:xfrm>
            <a:off x="8445138" y="5897875"/>
            <a:ext cx="314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666666"/>
                </a:solidFill>
              </a:rPr>
              <a:t>https://mila.quebec/en/publication/graph-attention-networks/</a:t>
            </a:r>
            <a:endParaRPr sz="1200">
              <a:solidFill>
                <a:srgbClr val="666666"/>
              </a:solidFill>
            </a:endParaRPr>
          </a:p>
        </p:txBody>
      </p:sp>
      <p:sp>
        <p:nvSpPr>
          <p:cNvPr id="439" name="Google Shape;439;g139f6e48284_0_0"/>
          <p:cNvSpPr txBox="1"/>
          <p:nvPr/>
        </p:nvSpPr>
        <p:spPr>
          <a:xfrm>
            <a:off x="4977113" y="5990275"/>
            <a:ext cx="3420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666666"/>
                </a:solidFill>
              </a:rPr>
              <a:t>https://sailab.diism.unisi.it/gnn/</a:t>
            </a:r>
            <a:endParaRPr sz="1200">
              <a:solidFill>
                <a:srgbClr val="666666"/>
              </a:solidFill>
            </a:endParaRPr>
          </a:p>
        </p:txBody>
      </p:sp>
      <p:sp>
        <p:nvSpPr>
          <p:cNvPr id="440" name="Google Shape;440;g139f6e48284_0_0"/>
          <p:cNvSpPr txBox="1"/>
          <p:nvPr/>
        </p:nvSpPr>
        <p:spPr>
          <a:xfrm>
            <a:off x="820925" y="3355475"/>
            <a:ext cx="4446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4</a:t>
            </a:r>
            <a:r>
              <a:rPr lang="en-GB" sz="1600"/>
              <a:t>. High-dimensionality of input data.</a:t>
            </a:r>
            <a:endParaRPr sz="1600"/>
          </a:p>
        </p:txBody>
      </p:sp>
      <p:sp>
        <p:nvSpPr>
          <p:cNvPr id="441" name="Google Shape;441;g139f6e48284_0_0"/>
          <p:cNvSpPr txBox="1"/>
          <p:nvPr/>
        </p:nvSpPr>
        <p:spPr>
          <a:xfrm>
            <a:off x="6344825" y="3956275"/>
            <a:ext cx="49254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Graph Neural Networks (GNNs)</a:t>
            </a:r>
            <a:r>
              <a:rPr lang="en-GB" sz="1600"/>
              <a:t> address many of these challenges. They can take as input an arbitrary graph, regardless of geometry/dimension. </a:t>
            </a:r>
            <a:endParaRPr sz="1600"/>
          </a:p>
          <a:p>
            <a:pPr indent="0" lvl="0" marL="0" rtl="0" algn="l">
              <a:spcBef>
                <a:spcPts val="0"/>
              </a:spcBef>
              <a:spcAft>
                <a:spcPts val="0"/>
              </a:spcAft>
              <a:buNone/>
            </a:pPr>
            <a:r>
              <a:rPr lang="en-GB" sz="1600"/>
              <a:t>Accommodating the spatial relation of input data through adjacency. A natural representation of event topology - importantly permutation invariant. </a:t>
            </a:r>
            <a:endParaRPr sz="1600"/>
          </a:p>
          <a:p>
            <a:pPr indent="0" lvl="0" marL="0" rtl="0" algn="l">
              <a:spcBef>
                <a:spcPts val="0"/>
              </a:spcBef>
              <a:spcAft>
                <a:spcPts val="0"/>
              </a:spcAft>
              <a:buNone/>
            </a:pPr>
            <a:r>
              <a:t/>
            </a:r>
            <a:endParaRPr sz="1600"/>
          </a:p>
        </p:txBody>
      </p:sp>
      <p:pic>
        <p:nvPicPr>
          <p:cNvPr id="442" name="Google Shape;442;g139f6e48284_0_0"/>
          <p:cNvPicPr preferRelativeResize="0"/>
          <p:nvPr/>
        </p:nvPicPr>
        <p:blipFill>
          <a:blip r:embed="rId8">
            <a:alphaModFix/>
          </a:blip>
          <a:stretch>
            <a:fillRect/>
          </a:stretch>
        </p:blipFill>
        <p:spPr>
          <a:xfrm>
            <a:off x="6096000" y="1676024"/>
            <a:ext cx="5020776" cy="3203826"/>
          </a:xfrm>
          <a:prstGeom prst="rect">
            <a:avLst/>
          </a:prstGeom>
          <a:noFill/>
          <a:ln>
            <a:noFill/>
          </a:ln>
        </p:spPr>
      </p:pic>
      <p:sp>
        <p:nvSpPr>
          <p:cNvPr id="443" name="Google Shape;443;g139f6e48284_0_0"/>
          <p:cNvSpPr txBox="1"/>
          <p:nvPr/>
        </p:nvSpPr>
        <p:spPr>
          <a:xfrm>
            <a:off x="10453075" y="5257425"/>
            <a:ext cx="14766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50">
                <a:solidFill>
                  <a:srgbClr val="434343"/>
                </a:solidFill>
                <a:latin typeface="Roboto"/>
                <a:ea typeface="Roboto"/>
                <a:cs typeface="Roboto"/>
                <a:sym typeface="Roboto"/>
              </a:rPr>
              <a:t>[ </a:t>
            </a:r>
            <a:r>
              <a:rPr lang="en-GB" sz="1000">
                <a:solidFill>
                  <a:srgbClr val="434343"/>
                </a:solidFill>
                <a:highlight>
                  <a:srgbClr val="FFFFFF"/>
                </a:highlight>
                <a:uFill>
                  <a:noFill/>
                </a:uFill>
                <a:hlinkClick r:id="rId9">
                  <a:extLst>
                    <a:ext uri="{A12FA001-AC4F-418D-AE19-62706E023703}">
                      <ahyp:hlinkClr val="tx"/>
                    </a:ext>
                  </a:extLst>
                </a:hlinkClick>
              </a:rPr>
              <a:t>arXiv:</a:t>
            </a:r>
            <a:r>
              <a:rPr lang="en-GB" sz="1050">
                <a:solidFill>
                  <a:srgbClr val="434343"/>
                </a:solidFill>
                <a:highlight>
                  <a:srgbClr val="FFFFFF"/>
                </a:highlight>
                <a:latin typeface="Roboto"/>
                <a:ea typeface="Roboto"/>
                <a:cs typeface="Roboto"/>
                <a:sym typeface="Roboto"/>
              </a:rPr>
              <a:t>2101.11589</a:t>
            </a:r>
            <a:r>
              <a:rPr lang="en-GB" sz="1050">
                <a:solidFill>
                  <a:srgbClr val="434343"/>
                </a:solidFill>
                <a:highlight>
                  <a:srgbClr val="FFFFFF"/>
                </a:highlight>
                <a:latin typeface="Roboto"/>
                <a:ea typeface="Roboto"/>
                <a:cs typeface="Roboto"/>
                <a:sym typeface="Roboto"/>
              </a:rPr>
              <a:t>]</a:t>
            </a:r>
            <a:endParaRPr>
              <a:solidFill>
                <a:srgbClr val="434343"/>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4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44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g13448f65bb2_0_383"/>
          <p:cNvPicPr preferRelativeResize="0"/>
          <p:nvPr/>
        </p:nvPicPr>
        <p:blipFill rotWithShape="1">
          <a:blip r:embed="rId3">
            <a:alphaModFix/>
          </a:blip>
          <a:srcRect b="5159" l="0" r="0" t="0"/>
          <a:stretch/>
        </p:blipFill>
        <p:spPr>
          <a:xfrm>
            <a:off x="6235850" y="901938"/>
            <a:ext cx="5329325" cy="5054125"/>
          </a:xfrm>
          <a:prstGeom prst="rect">
            <a:avLst/>
          </a:prstGeom>
          <a:noFill/>
          <a:ln>
            <a:noFill/>
          </a:ln>
        </p:spPr>
      </p:pic>
      <p:pic>
        <p:nvPicPr>
          <p:cNvPr id="450" name="Google Shape;450;g13448f65bb2_0_383"/>
          <p:cNvPicPr preferRelativeResize="0"/>
          <p:nvPr/>
        </p:nvPicPr>
        <p:blipFill rotWithShape="1">
          <a:blip r:embed="rId4">
            <a:alphaModFix/>
          </a:blip>
          <a:srcRect b="5356" l="0" r="0" t="0"/>
          <a:stretch/>
        </p:blipFill>
        <p:spPr>
          <a:xfrm>
            <a:off x="6236513" y="901800"/>
            <a:ext cx="5328000" cy="5054400"/>
          </a:xfrm>
          <a:prstGeom prst="rect">
            <a:avLst/>
          </a:prstGeom>
          <a:noFill/>
          <a:ln>
            <a:noFill/>
          </a:ln>
        </p:spPr>
      </p:pic>
      <p:pic>
        <p:nvPicPr>
          <p:cNvPr id="451" name="Google Shape;451;g13448f65bb2_0_383"/>
          <p:cNvPicPr preferRelativeResize="0"/>
          <p:nvPr/>
        </p:nvPicPr>
        <p:blipFill rotWithShape="1">
          <a:blip r:embed="rId5">
            <a:alphaModFix/>
          </a:blip>
          <a:srcRect b="6323" l="0" r="0" t="0"/>
          <a:stretch/>
        </p:blipFill>
        <p:spPr>
          <a:xfrm>
            <a:off x="6235850" y="901800"/>
            <a:ext cx="5329325" cy="5054400"/>
          </a:xfrm>
          <a:prstGeom prst="rect">
            <a:avLst/>
          </a:prstGeom>
          <a:noFill/>
          <a:ln>
            <a:noFill/>
          </a:ln>
        </p:spPr>
      </p:pic>
      <p:sp>
        <p:nvSpPr>
          <p:cNvPr id="452" name="Google Shape;452;g13448f65bb2_0_383"/>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453" name="Google Shape;453;g13448f65bb2_0_383"/>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Machine Learning</a:t>
            </a:r>
            <a:endParaRPr sz="2000"/>
          </a:p>
        </p:txBody>
      </p:sp>
      <p:sp>
        <p:nvSpPr>
          <p:cNvPr id="454" name="Google Shape;454;g13448f65bb2_0_383"/>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455" name="Google Shape;455;g13448f65bb2_0_383"/>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456" name="Google Shape;456;g13448f65bb2_0_383"/>
          <p:cNvPicPr preferRelativeResize="0"/>
          <p:nvPr/>
        </p:nvPicPr>
        <p:blipFill rotWithShape="1">
          <a:blip r:embed="rId6">
            <a:alphaModFix/>
          </a:blip>
          <a:srcRect b="32545" l="31099" r="4591" t="32576"/>
          <a:stretch/>
        </p:blipFill>
        <p:spPr>
          <a:xfrm>
            <a:off x="695400" y="198165"/>
            <a:ext cx="1736192" cy="350810"/>
          </a:xfrm>
          <a:prstGeom prst="rect">
            <a:avLst/>
          </a:prstGeom>
          <a:noFill/>
          <a:ln>
            <a:noFill/>
          </a:ln>
        </p:spPr>
      </p:pic>
      <p:pic>
        <p:nvPicPr>
          <p:cNvPr id="457" name="Google Shape;457;g13448f65bb2_0_383"/>
          <p:cNvPicPr preferRelativeResize="0"/>
          <p:nvPr/>
        </p:nvPicPr>
        <p:blipFill rotWithShape="1">
          <a:blip r:embed="rId7">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458" name="Google Shape;458;g13448f65bb2_0_383"/>
          <p:cNvPicPr preferRelativeResize="0"/>
          <p:nvPr/>
        </p:nvPicPr>
        <p:blipFill rotWithShape="1">
          <a:blip r:embed="rId8">
            <a:alphaModFix/>
          </a:blip>
          <a:srcRect b="0" l="0" r="0" t="0"/>
          <a:stretch/>
        </p:blipFill>
        <p:spPr>
          <a:xfrm>
            <a:off x="11565186" y="120361"/>
            <a:ext cx="520515" cy="520515"/>
          </a:xfrm>
          <a:prstGeom prst="rect">
            <a:avLst/>
          </a:prstGeom>
          <a:noFill/>
          <a:ln>
            <a:noFill/>
          </a:ln>
        </p:spPr>
      </p:pic>
      <p:sp>
        <p:nvSpPr>
          <p:cNvPr id="459" name="Google Shape;459;g13448f65bb2_0_383"/>
          <p:cNvSpPr txBox="1"/>
          <p:nvPr/>
        </p:nvSpPr>
        <p:spPr>
          <a:xfrm>
            <a:off x="549475" y="1036725"/>
            <a:ext cx="5764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t>Representing IceCube events as Graphs</a:t>
            </a:r>
            <a:endParaRPr sz="2400"/>
          </a:p>
        </p:txBody>
      </p:sp>
      <p:pic>
        <p:nvPicPr>
          <p:cNvPr id="460" name="Google Shape;460;g13448f65bb2_0_383"/>
          <p:cNvPicPr preferRelativeResize="0"/>
          <p:nvPr/>
        </p:nvPicPr>
        <p:blipFill rotWithShape="1">
          <a:blip r:embed="rId9">
            <a:alphaModFix/>
          </a:blip>
          <a:srcRect b="5249" l="0" r="0" t="0"/>
          <a:stretch/>
        </p:blipFill>
        <p:spPr>
          <a:xfrm>
            <a:off x="6236525" y="901800"/>
            <a:ext cx="5327999" cy="5054399"/>
          </a:xfrm>
          <a:prstGeom prst="rect">
            <a:avLst/>
          </a:prstGeom>
          <a:noFill/>
          <a:ln>
            <a:noFill/>
          </a:ln>
        </p:spPr>
      </p:pic>
      <p:sp>
        <p:nvSpPr>
          <p:cNvPr id="461" name="Google Shape;461;g13448f65bb2_0_383"/>
          <p:cNvSpPr txBox="1"/>
          <p:nvPr/>
        </p:nvSpPr>
        <p:spPr>
          <a:xfrm>
            <a:off x="683725" y="1762450"/>
            <a:ext cx="458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1. </a:t>
            </a:r>
            <a:r>
              <a:rPr lang="en-GB" sz="1600"/>
              <a:t>Take pulsemap from the </a:t>
            </a:r>
            <a:r>
              <a:rPr lang="en-GB" sz="1600"/>
              <a:t>relevant</a:t>
            </a:r>
            <a:r>
              <a:rPr lang="en-GB" sz="1600"/>
              <a:t> i3-file.</a:t>
            </a:r>
            <a:endParaRPr sz="1600"/>
          </a:p>
        </p:txBody>
      </p:sp>
      <p:sp>
        <p:nvSpPr>
          <p:cNvPr id="462" name="Google Shape;462;g13448f65bb2_0_383"/>
          <p:cNvSpPr txBox="1"/>
          <p:nvPr/>
        </p:nvSpPr>
        <p:spPr>
          <a:xfrm>
            <a:off x="683725" y="2196000"/>
            <a:ext cx="458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2. Disregard DOMs that have not been triggered</a:t>
            </a:r>
            <a:r>
              <a:rPr lang="en-GB" sz="1600"/>
              <a:t>.</a:t>
            </a:r>
            <a:endParaRPr sz="1600"/>
          </a:p>
        </p:txBody>
      </p:sp>
      <p:sp>
        <p:nvSpPr>
          <p:cNvPr id="463" name="Google Shape;463;g13448f65bb2_0_383"/>
          <p:cNvSpPr txBox="1"/>
          <p:nvPr/>
        </p:nvSpPr>
        <p:spPr>
          <a:xfrm>
            <a:off x="683725" y="2628000"/>
            <a:ext cx="5153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3</a:t>
            </a:r>
            <a:r>
              <a:rPr lang="en-GB" sz="1600"/>
              <a:t>. Take each triggered DOM as a node in the graph.</a:t>
            </a:r>
            <a:endParaRPr sz="1600"/>
          </a:p>
        </p:txBody>
      </p:sp>
      <p:sp>
        <p:nvSpPr>
          <p:cNvPr id="464" name="Google Shape;464;g13448f65bb2_0_383"/>
          <p:cNvSpPr txBox="1"/>
          <p:nvPr/>
        </p:nvSpPr>
        <p:spPr>
          <a:xfrm>
            <a:off x="683725" y="3024000"/>
            <a:ext cx="4582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4</a:t>
            </a:r>
            <a:r>
              <a:rPr lang="en-GB" sz="1600"/>
              <a:t>. Associated with each node is a set of node features: position, time, charge, efficiency, etc..</a:t>
            </a:r>
            <a:endParaRPr sz="1600"/>
          </a:p>
        </p:txBody>
      </p:sp>
      <p:sp>
        <p:nvSpPr>
          <p:cNvPr id="465" name="Google Shape;465;g13448f65bb2_0_383"/>
          <p:cNvSpPr txBox="1"/>
          <p:nvPr/>
        </p:nvSpPr>
        <p:spPr>
          <a:xfrm>
            <a:off x="683725" y="3667800"/>
            <a:ext cx="4582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5</a:t>
            </a:r>
            <a:r>
              <a:rPr lang="en-GB" sz="1600"/>
              <a:t>. Use edges to connect the nodes; here defined by k=2 nearest neighbours.</a:t>
            </a:r>
            <a:endParaRPr sz="1600"/>
          </a:p>
        </p:txBody>
      </p:sp>
      <p:sp>
        <p:nvSpPr>
          <p:cNvPr id="466" name="Google Shape;466;g13448f65bb2_0_383"/>
          <p:cNvSpPr txBox="1"/>
          <p:nvPr/>
        </p:nvSpPr>
        <p:spPr>
          <a:xfrm>
            <a:off x="683725" y="4356000"/>
            <a:ext cx="4582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6</a:t>
            </a:r>
            <a:r>
              <a:rPr lang="en-GB" sz="1600"/>
              <a:t>. This </a:t>
            </a:r>
            <a:r>
              <a:rPr lang="en-GB" sz="1600"/>
              <a:t>graph</a:t>
            </a:r>
            <a:r>
              <a:rPr lang="en-GB" sz="1600"/>
              <a:t> is then the </a:t>
            </a:r>
            <a:r>
              <a:rPr lang="en-GB" sz="1600"/>
              <a:t>input to the GNN.</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4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5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5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13b4bb0c3fc_0_40"/>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473" name="Google Shape;473;g13b4bb0c3fc_0_40"/>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Machine Learning</a:t>
            </a:r>
            <a:endParaRPr sz="2000"/>
          </a:p>
        </p:txBody>
      </p:sp>
      <p:sp>
        <p:nvSpPr>
          <p:cNvPr id="474" name="Google Shape;474;g13b4bb0c3fc_0_40"/>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475" name="Google Shape;475;g13b4bb0c3fc_0_40"/>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476" name="Google Shape;476;g13b4bb0c3fc_0_40"/>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477" name="Google Shape;477;g13b4bb0c3fc_0_40"/>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478" name="Google Shape;478;g13b4bb0c3fc_0_40"/>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479" name="Google Shape;479;g13b4bb0c3fc_0_40"/>
          <p:cNvSpPr txBox="1"/>
          <p:nvPr/>
        </p:nvSpPr>
        <p:spPr>
          <a:xfrm>
            <a:off x="390175" y="1060350"/>
            <a:ext cx="7371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Introduction to Graph Neural Networks (GNNs)</a:t>
            </a:r>
            <a:endParaRPr sz="2200"/>
          </a:p>
        </p:txBody>
      </p:sp>
      <p:sp>
        <p:nvSpPr>
          <p:cNvPr id="480" name="Google Shape;480;g13b4bb0c3fc_0_40"/>
          <p:cNvSpPr txBox="1"/>
          <p:nvPr/>
        </p:nvSpPr>
        <p:spPr>
          <a:xfrm>
            <a:off x="388800" y="1700250"/>
            <a:ext cx="5039100" cy="188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600">
                <a:solidFill>
                  <a:schemeClr val="dk1"/>
                </a:solidFill>
              </a:rPr>
              <a:t>GNNs act directly on nodes and edges. Message passing schemes exchange information between connected nodes.</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600">
                <a:solidFill>
                  <a:schemeClr val="dk1"/>
                </a:solidFill>
              </a:rPr>
              <a:t>Wider neighbourhoods explored by stacking successive layers.</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Clr>
                <a:schemeClr val="dk1"/>
              </a:buClr>
              <a:buSzPts val="1100"/>
              <a:buFont typeface="Arial"/>
              <a:buNone/>
            </a:pPr>
            <a:r>
              <a:rPr lang="en-GB">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		</a:t>
            </a:r>
            <a:endParaRPr>
              <a:solidFill>
                <a:schemeClr val="dk1"/>
              </a:solidFill>
            </a:endParaRPr>
          </a:p>
          <a:p>
            <a:pPr indent="0" lvl="0" marL="0" rtl="0" algn="l">
              <a:spcBef>
                <a:spcPts val="0"/>
              </a:spcBef>
              <a:spcAft>
                <a:spcPts val="0"/>
              </a:spcAft>
              <a:buNone/>
            </a:pPr>
            <a:r>
              <a:t/>
            </a:r>
            <a:endParaRPr/>
          </a:p>
        </p:txBody>
      </p:sp>
      <p:pic>
        <p:nvPicPr>
          <p:cNvPr id="481" name="Google Shape;481;g13b4bb0c3fc_0_40"/>
          <p:cNvPicPr preferRelativeResize="0"/>
          <p:nvPr/>
        </p:nvPicPr>
        <p:blipFill>
          <a:blip r:embed="rId6">
            <a:alphaModFix/>
          </a:blip>
          <a:stretch>
            <a:fillRect/>
          </a:stretch>
        </p:blipFill>
        <p:spPr>
          <a:xfrm>
            <a:off x="5181276" y="3182612"/>
            <a:ext cx="6156424" cy="2931176"/>
          </a:xfrm>
          <a:prstGeom prst="rect">
            <a:avLst/>
          </a:prstGeom>
          <a:noFill/>
          <a:ln>
            <a:noFill/>
          </a:ln>
        </p:spPr>
      </p:pic>
      <p:sp>
        <p:nvSpPr>
          <p:cNvPr id="482" name="Google Shape;482;g13b4bb0c3fc_0_40"/>
          <p:cNvSpPr txBox="1"/>
          <p:nvPr/>
        </p:nvSpPr>
        <p:spPr>
          <a:xfrm>
            <a:off x="9939750" y="6095013"/>
            <a:ext cx="2332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666666"/>
                </a:solidFill>
              </a:rPr>
              <a:t>https://distill.pub/2021/gnn-intro/</a:t>
            </a:r>
            <a:endParaRPr sz="1000">
              <a:solidFill>
                <a:srgbClr val="666666"/>
              </a:solidFill>
            </a:endParaRPr>
          </a:p>
        </p:txBody>
      </p:sp>
      <p:pic>
        <p:nvPicPr>
          <p:cNvPr id="483" name="Google Shape;483;g13b4bb0c3fc_0_40"/>
          <p:cNvPicPr preferRelativeResize="0"/>
          <p:nvPr/>
        </p:nvPicPr>
        <p:blipFill>
          <a:blip r:embed="rId7">
            <a:alphaModFix/>
          </a:blip>
          <a:stretch>
            <a:fillRect/>
          </a:stretch>
        </p:blipFill>
        <p:spPr>
          <a:xfrm>
            <a:off x="1595688" y="3583050"/>
            <a:ext cx="2511311" cy="2511311"/>
          </a:xfrm>
          <a:prstGeom prst="rect">
            <a:avLst/>
          </a:prstGeom>
          <a:noFill/>
          <a:ln>
            <a:noFill/>
          </a:ln>
        </p:spPr>
      </p:pic>
      <p:sp>
        <p:nvSpPr>
          <p:cNvPr id="484" name="Google Shape;484;g13b4bb0c3fc_0_40"/>
          <p:cNvSpPr txBox="1"/>
          <p:nvPr/>
        </p:nvSpPr>
        <p:spPr>
          <a:xfrm>
            <a:off x="616475" y="6094350"/>
            <a:ext cx="3505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666666"/>
                </a:solidFill>
              </a:rPr>
              <a:t>https://github.com/crisostomi/virality-prediction</a:t>
            </a:r>
            <a:endParaRPr sz="1000">
              <a:solidFill>
                <a:srgbClr val="666666"/>
              </a:solidFill>
            </a:endParaRPr>
          </a:p>
        </p:txBody>
      </p:sp>
      <p:pic>
        <p:nvPicPr>
          <p:cNvPr id="485" name="Google Shape;485;g13b4bb0c3fc_0_40"/>
          <p:cNvPicPr preferRelativeResize="0"/>
          <p:nvPr/>
        </p:nvPicPr>
        <p:blipFill>
          <a:blip r:embed="rId8">
            <a:alphaModFix/>
          </a:blip>
          <a:stretch>
            <a:fillRect/>
          </a:stretch>
        </p:blipFill>
        <p:spPr>
          <a:xfrm>
            <a:off x="6798587" y="1117225"/>
            <a:ext cx="4466263" cy="1927550"/>
          </a:xfrm>
          <a:prstGeom prst="rect">
            <a:avLst/>
          </a:prstGeom>
          <a:noFill/>
          <a:ln>
            <a:noFill/>
          </a:ln>
        </p:spPr>
      </p:pic>
      <p:sp>
        <p:nvSpPr>
          <p:cNvPr id="486" name="Google Shape;486;g13b4bb0c3fc_0_40"/>
          <p:cNvSpPr txBox="1"/>
          <p:nvPr/>
        </p:nvSpPr>
        <p:spPr>
          <a:xfrm>
            <a:off x="6754725" y="6046800"/>
            <a:ext cx="3338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666666"/>
                </a:solidFill>
              </a:rPr>
              <a:t>https://iq.opengenus.org/graph-convolution-network/</a:t>
            </a:r>
            <a:endParaRPr sz="1000">
              <a:solidFill>
                <a:srgbClr val="666666"/>
              </a:solidFill>
            </a:endParaRPr>
          </a:p>
        </p:txBody>
      </p:sp>
      <p:pic>
        <p:nvPicPr>
          <p:cNvPr id="487" name="Google Shape;487;g13b4bb0c3fc_0_40"/>
          <p:cNvPicPr preferRelativeResize="0"/>
          <p:nvPr/>
        </p:nvPicPr>
        <p:blipFill>
          <a:blip r:embed="rId9">
            <a:alphaModFix/>
          </a:blip>
          <a:stretch>
            <a:fillRect/>
          </a:stretch>
        </p:blipFill>
        <p:spPr>
          <a:xfrm>
            <a:off x="6798575" y="3583056"/>
            <a:ext cx="4126024" cy="19254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8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484"/>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8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000"/>
                                          </p:stCondLst>
                                        </p:cTn>
                                        <p:tgtEl>
                                          <p:spTgt spid="48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4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
          <p:cNvSpPr/>
          <p:nvPr/>
        </p:nvSpPr>
        <p:spPr>
          <a:xfrm>
            <a:off x="1166" y="6399161"/>
            <a:ext cx="12192000" cy="46004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108" name="Google Shape;108;p2"/>
          <p:cNvSpPr/>
          <p:nvPr/>
        </p:nvSpPr>
        <p:spPr>
          <a:xfrm>
            <a:off x="0" y="343"/>
            <a:ext cx="12192000" cy="764704"/>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Presentation Outline</a:t>
            </a:r>
            <a:endParaRPr sz="2000"/>
          </a:p>
        </p:txBody>
      </p:sp>
      <p:sp>
        <p:nvSpPr>
          <p:cNvPr id="109" name="Google Shape;109;p2"/>
          <p:cNvSpPr txBox="1"/>
          <p:nvPr/>
        </p:nvSpPr>
        <p:spPr>
          <a:xfrm>
            <a:off x="9954075" y="6478567"/>
            <a:ext cx="2174895" cy="301228"/>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110" name="Google Shape;110;p2"/>
          <p:cNvSpPr/>
          <p:nvPr/>
        </p:nvSpPr>
        <p:spPr>
          <a:xfrm>
            <a:off x="19799" y="6421258"/>
            <a:ext cx="1352451" cy="41584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111" name="Google Shape;111;p2"/>
          <p:cNvPicPr preferRelativeResize="0"/>
          <p:nvPr/>
        </p:nvPicPr>
        <p:blipFill rotWithShape="1">
          <a:blip r:embed="rId3">
            <a:alphaModFix/>
          </a:blip>
          <a:srcRect b="32543" l="31099" r="4593" t="32578"/>
          <a:stretch/>
        </p:blipFill>
        <p:spPr>
          <a:xfrm>
            <a:off x="695400" y="198165"/>
            <a:ext cx="1736194" cy="350811"/>
          </a:xfrm>
          <a:prstGeom prst="rect">
            <a:avLst/>
          </a:prstGeom>
          <a:noFill/>
          <a:ln>
            <a:noFill/>
          </a:ln>
        </p:spPr>
      </p:pic>
      <p:pic>
        <p:nvPicPr>
          <p:cNvPr id="112" name="Google Shape;112;p2"/>
          <p:cNvPicPr preferRelativeResize="0"/>
          <p:nvPr/>
        </p:nvPicPr>
        <p:blipFill rotWithShape="1">
          <a:blip r:embed="rId4">
            <a:alphaModFix/>
          </a:blip>
          <a:srcRect b="44815" l="24428" r="0" t="0"/>
          <a:stretch/>
        </p:blipFill>
        <p:spPr>
          <a:xfrm>
            <a:off x="135881" y="143577"/>
            <a:ext cx="480587" cy="484584"/>
          </a:xfrm>
          <a:prstGeom prst="rect">
            <a:avLst/>
          </a:prstGeom>
          <a:noFill/>
          <a:ln>
            <a:noFill/>
          </a:ln>
        </p:spPr>
      </p:pic>
      <p:pic>
        <p:nvPicPr>
          <p:cNvPr descr="A picture containing icon&#10;&#10;Description automatically generated" id="113" name="Google Shape;113;p2"/>
          <p:cNvPicPr preferRelativeResize="0"/>
          <p:nvPr/>
        </p:nvPicPr>
        <p:blipFill rotWithShape="1">
          <a:blip r:embed="rId5">
            <a:alphaModFix/>
          </a:blip>
          <a:srcRect b="0" l="0" r="0" t="0"/>
          <a:stretch/>
        </p:blipFill>
        <p:spPr>
          <a:xfrm>
            <a:off x="11565186" y="120361"/>
            <a:ext cx="520516" cy="520516"/>
          </a:xfrm>
          <a:prstGeom prst="rect">
            <a:avLst/>
          </a:prstGeom>
          <a:noFill/>
          <a:ln>
            <a:noFill/>
          </a:ln>
        </p:spPr>
      </p:pic>
      <p:sp>
        <p:nvSpPr>
          <p:cNvPr id="114" name="Google Shape;114;p2"/>
          <p:cNvSpPr txBox="1"/>
          <p:nvPr>
            <p:ph idx="1" type="body"/>
          </p:nvPr>
        </p:nvSpPr>
        <p:spPr>
          <a:xfrm>
            <a:off x="609600" y="1194363"/>
            <a:ext cx="5386800" cy="639900"/>
          </a:xfrm>
          <a:prstGeom prst="rect">
            <a:avLst/>
          </a:prstGeom>
        </p:spPr>
        <p:txBody>
          <a:bodyPr anchorCtr="0" anchor="b" bIns="45700" lIns="91425" spcFirstLastPara="1" rIns="91425" wrap="square" tIns="45700">
            <a:normAutofit/>
          </a:bodyPr>
          <a:lstStyle/>
          <a:p>
            <a:pPr indent="0" lvl="0" marL="0" rtl="0" algn="l">
              <a:spcBef>
                <a:spcPts val="480"/>
              </a:spcBef>
              <a:spcAft>
                <a:spcPts val="0"/>
              </a:spcAft>
              <a:buNone/>
            </a:pPr>
            <a:r>
              <a:rPr lang="en-GB" sz="2600"/>
              <a:t>Introduction and Concepts</a:t>
            </a:r>
            <a:endParaRPr sz="2600"/>
          </a:p>
        </p:txBody>
      </p:sp>
      <p:sp>
        <p:nvSpPr>
          <p:cNvPr id="115" name="Google Shape;115;p2"/>
          <p:cNvSpPr txBox="1"/>
          <p:nvPr>
            <p:ph idx="2" type="body"/>
          </p:nvPr>
        </p:nvSpPr>
        <p:spPr>
          <a:xfrm>
            <a:off x="609600" y="2282813"/>
            <a:ext cx="5386800" cy="3515400"/>
          </a:xfrm>
          <a:prstGeom prst="rect">
            <a:avLst/>
          </a:prstGeom>
        </p:spPr>
        <p:txBody>
          <a:bodyPr anchorCtr="0" anchor="t" bIns="45700" lIns="91425" spcFirstLastPara="1" rIns="91425" wrap="square" tIns="45700">
            <a:normAutofit/>
          </a:bodyPr>
          <a:lstStyle/>
          <a:p>
            <a:pPr indent="-355600" lvl="0" marL="457200" rtl="0" algn="l">
              <a:spcBef>
                <a:spcPts val="480"/>
              </a:spcBef>
              <a:spcAft>
                <a:spcPts val="0"/>
              </a:spcAft>
              <a:buSzPts val="2000"/>
              <a:buChar char="➢"/>
            </a:pPr>
            <a:r>
              <a:rPr lang="en-GB" sz="2000"/>
              <a:t>Particle Physics Introduction</a:t>
            </a:r>
            <a:endParaRPr sz="2000"/>
          </a:p>
          <a:p>
            <a:pPr indent="-355600" lvl="0" marL="457200" rtl="0" algn="l">
              <a:spcBef>
                <a:spcPts val="2500"/>
              </a:spcBef>
              <a:spcAft>
                <a:spcPts val="0"/>
              </a:spcAft>
              <a:buSzPts val="2000"/>
              <a:buChar char="➢"/>
            </a:pPr>
            <a:r>
              <a:rPr lang="en-GB" sz="2000"/>
              <a:t>The IceCube Detector</a:t>
            </a:r>
            <a:endParaRPr sz="2000"/>
          </a:p>
          <a:p>
            <a:pPr indent="-355600" lvl="0" marL="457200" rtl="0" algn="l">
              <a:spcBef>
                <a:spcPts val="2500"/>
              </a:spcBef>
              <a:spcAft>
                <a:spcPts val="0"/>
              </a:spcAft>
              <a:buSzPts val="2000"/>
              <a:buChar char="➢"/>
            </a:pPr>
            <a:r>
              <a:rPr lang="en-GB" sz="2000"/>
              <a:t>Machine Learning &amp; Graph Basics</a:t>
            </a:r>
            <a:endParaRPr sz="2000"/>
          </a:p>
          <a:p>
            <a:pPr indent="-355600" lvl="0" marL="457200" rtl="0" algn="l">
              <a:spcBef>
                <a:spcPts val="2500"/>
              </a:spcBef>
              <a:spcAft>
                <a:spcPts val="2500"/>
              </a:spcAft>
              <a:buSzPts val="2000"/>
              <a:buChar char="➢"/>
            </a:pPr>
            <a:r>
              <a:rPr lang="en-GB" sz="2000"/>
              <a:t>The DynEdge Model</a:t>
            </a:r>
            <a:endParaRPr sz="2000"/>
          </a:p>
        </p:txBody>
      </p:sp>
      <p:sp>
        <p:nvSpPr>
          <p:cNvPr id="116" name="Google Shape;116;p2"/>
          <p:cNvSpPr txBox="1"/>
          <p:nvPr>
            <p:ph idx="3" type="body"/>
          </p:nvPr>
        </p:nvSpPr>
        <p:spPr>
          <a:xfrm>
            <a:off x="6193368" y="1194363"/>
            <a:ext cx="5388900" cy="639900"/>
          </a:xfrm>
          <a:prstGeom prst="rect">
            <a:avLst/>
          </a:prstGeom>
        </p:spPr>
        <p:txBody>
          <a:bodyPr anchorCtr="0" anchor="b" bIns="45700" lIns="91425" spcFirstLastPara="1" rIns="91425" wrap="square" tIns="45700">
            <a:normAutofit/>
          </a:bodyPr>
          <a:lstStyle/>
          <a:p>
            <a:pPr indent="0" lvl="0" marL="0" rtl="0" algn="l">
              <a:spcBef>
                <a:spcPts val="480"/>
              </a:spcBef>
              <a:spcAft>
                <a:spcPts val="0"/>
              </a:spcAft>
              <a:buNone/>
            </a:pPr>
            <a:r>
              <a:rPr lang="en-GB" sz="2600"/>
              <a:t>Results and Conclusions</a:t>
            </a:r>
            <a:endParaRPr sz="2600"/>
          </a:p>
        </p:txBody>
      </p:sp>
      <p:sp>
        <p:nvSpPr>
          <p:cNvPr id="117" name="Google Shape;117;p2"/>
          <p:cNvSpPr txBox="1"/>
          <p:nvPr>
            <p:ph idx="4" type="body"/>
          </p:nvPr>
        </p:nvSpPr>
        <p:spPr>
          <a:xfrm>
            <a:off x="6193375" y="2251650"/>
            <a:ext cx="5388900" cy="3515400"/>
          </a:xfrm>
          <a:prstGeom prst="rect">
            <a:avLst/>
          </a:prstGeom>
        </p:spPr>
        <p:txBody>
          <a:bodyPr anchorCtr="0" anchor="t" bIns="45700" lIns="91425" spcFirstLastPara="1" rIns="91425" wrap="square" tIns="45700">
            <a:normAutofit/>
          </a:bodyPr>
          <a:lstStyle/>
          <a:p>
            <a:pPr indent="-355600" lvl="0" marL="457200" rtl="0" algn="l">
              <a:spcBef>
                <a:spcPts val="480"/>
              </a:spcBef>
              <a:spcAft>
                <a:spcPts val="0"/>
              </a:spcAft>
              <a:buSzPts val="2000"/>
              <a:buChar char="➢"/>
            </a:pPr>
            <a:r>
              <a:rPr lang="en-GB" sz="2000"/>
              <a:t>Classification Results</a:t>
            </a:r>
            <a:endParaRPr sz="2000"/>
          </a:p>
          <a:p>
            <a:pPr indent="-355600" lvl="0" marL="457200" rtl="0" algn="l">
              <a:spcBef>
                <a:spcPts val="2500"/>
              </a:spcBef>
              <a:spcAft>
                <a:spcPts val="0"/>
              </a:spcAft>
              <a:buSzPts val="2000"/>
              <a:buChar char="➢"/>
            </a:pPr>
            <a:r>
              <a:rPr lang="en-GB" sz="2000"/>
              <a:t>Stopped Muon Regression Results</a:t>
            </a:r>
            <a:endParaRPr sz="2000"/>
          </a:p>
          <a:p>
            <a:pPr indent="-355600" lvl="0" marL="457200" rtl="0" algn="l">
              <a:spcBef>
                <a:spcPts val="2500"/>
              </a:spcBef>
              <a:spcAft>
                <a:spcPts val="0"/>
              </a:spcAft>
              <a:buSzPts val="2000"/>
              <a:buChar char="➢"/>
            </a:pPr>
            <a:r>
              <a:rPr lang="en-GB" sz="2000"/>
              <a:t>Investigation into Systematic Sets</a:t>
            </a:r>
            <a:endParaRPr sz="2000"/>
          </a:p>
          <a:p>
            <a:pPr indent="-355600" lvl="0" marL="457200" rtl="0" algn="l">
              <a:spcBef>
                <a:spcPts val="2500"/>
              </a:spcBef>
              <a:spcAft>
                <a:spcPts val="2500"/>
              </a:spcAft>
              <a:buSzPts val="2000"/>
              <a:buChar char="➢"/>
            </a:pPr>
            <a:r>
              <a:rPr lang="en-GB" sz="2000"/>
              <a:t>Conclusions &amp; Outlook</a:t>
            </a: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13448f65bb2_0_401"/>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494" name="Google Shape;494;g13448f65bb2_0_401"/>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Machine Learning</a:t>
            </a:r>
            <a:endParaRPr sz="2000"/>
          </a:p>
        </p:txBody>
      </p:sp>
      <p:sp>
        <p:nvSpPr>
          <p:cNvPr id="495" name="Google Shape;495;g13448f65bb2_0_401"/>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496" name="Google Shape;496;g13448f65bb2_0_401"/>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497" name="Google Shape;497;g13448f65bb2_0_401"/>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498" name="Google Shape;498;g13448f65bb2_0_401"/>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499" name="Google Shape;499;g13448f65bb2_0_401"/>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500" name="Google Shape;500;g13448f65bb2_0_401"/>
          <p:cNvSpPr txBox="1"/>
          <p:nvPr/>
        </p:nvSpPr>
        <p:spPr>
          <a:xfrm>
            <a:off x="428350" y="742488"/>
            <a:ext cx="4271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The DynEdge Model</a:t>
            </a:r>
            <a:endParaRPr sz="2200"/>
          </a:p>
        </p:txBody>
      </p:sp>
      <p:pic>
        <p:nvPicPr>
          <p:cNvPr id="501" name="Google Shape;501;g13448f65bb2_0_401"/>
          <p:cNvPicPr preferRelativeResize="0"/>
          <p:nvPr/>
        </p:nvPicPr>
        <p:blipFill>
          <a:blip r:embed="rId6">
            <a:alphaModFix/>
          </a:blip>
          <a:stretch>
            <a:fillRect/>
          </a:stretch>
        </p:blipFill>
        <p:spPr>
          <a:xfrm>
            <a:off x="2012763" y="1265700"/>
            <a:ext cx="8168813" cy="4198174"/>
          </a:xfrm>
          <a:prstGeom prst="rect">
            <a:avLst/>
          </a:prstGeom>
          <a:noFill/>
          <a:ln>
            <a:noFill/>
          </a:ln>
        </p:spPr>
      </p:pic>
      <p:sp>
        <p:nvSpPr>
          <p:cNvPr id="502" name="Google Shape;502;g13448f65bb2_0_401"/>
          <p:cNvSpPr txBox="1"/>
          <p:nvPr/>
        </p:nvSpPr>
        <p:spPr>
          <a:xfrm>
            <a:off x="135875" y="5152575"/>
            <a:ext cx="6675600" cy="58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highlight>
                <a:srgbClr val="FFFFFF"/>
              </a:highlight>
            </a:endParaRPr>
          </a:p>
          <a:p>
            <a:pPr indent="0" lvl="0" marL="0" rtl="0" algn="l">
              <a:spcBef>
                <a:spcPts val="0"/>
              </a:spcBef>
              <a:spcAft>
                <a:spcPts val="0"/>
              </a:spcAft>
              <a:buNone/>
            </a:pPr>
            <a:r>
              <a:t/>
            </a:r>
            <a:endParaRPr/>
          </a:p>
        </p:txBody>
      </p:sp>
      <p:sp>
        <p:nvSpPr>
          <p:cNvPr id="503" name="Google Shape;503;g13448f65bb2_0_401"/>
          <p:cNvSpPr txBox="1"/>
          <p:nvPr/>
        </p:nvSpPr>
        <p:spPr>
          <a:xfrm>
            <a:off x="9226925" y="5509525"/>
            <a:ext cx="2706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t>Global Statistics:</a:t>
            </a:r>
            <a:endParaRPr b="1" sz="1200"/>
          </a:p>
          <a:p>
            <a:pPr indent="-304800" lvl="0" marL="457200" rtl="0" algn="l">
              <a:spcBef>
                <a:spcPts val="0"/>
              </a:spcBef>
              <a:spcAft>
                <a:spcPts val="0"/>
              </a:spcAft>
              <a:buSzPts val="1200"/>
              <a:buChar char="●"/>
            </a:pPr>
            <a:r>
              <a:rPr lang="en-GB" sz="1200"/>
              <a:t>N</a:t>
            </a:r>
            <a:r>
              <a:rPr lang="en-GB" sz="1200"/>
              <a:t>_pulses</a:t>
            </a:r>
            <a:endParaRPr sz="1200"/>
          </a:p>
          <a:p>
            <a:pPr indent="-304800" lvl="0" marL="457200" rtl="0" algn="l">
              <a:spcBef>
                <a:spcPts val="0"/>
              </a:spcBef>
              <a:spcAft>
                <a:spcPts val="0"/>
              </a:spcAft>
              <a:buSzPts val="1200"/>
              <a:buChar char="●"/>
            </a:pPr>
            <a:r>
              <a:rPr lang="en-GB" sz="1200">
                <a:solidFill>
                  <a:schemeClr val="dk1"/>
                </a:solidFill>
              </a:rPr>
              <a:t>Node homophily ratio x,y,z,t</a:t>
            </a:r>
            <a:endParaRPr sz="1200"/>
          </a:p>
          <a:p>
            <a:pPr indent="0" lvl="0" marL="0" rtl="0" algn="l">
              <a:spcBef>
                <a:spcPts val="0"/>
              </a:spcBef>
              <a:spcAft>
                <a:spcPts val="0"/>
              </a:spcAft>
              <a:buNone/>
            </a:pPr>
            <a:r>
              <a:t/>
            </a: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13ad1644f39_0_24"/>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510" name="Google Shape;510;g13ad1644f39_0_24"/>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Machine Learning</a:t>
            </a:r>
            <a:endParaRPr sz="2000"/>
          </a:p>
        </p:txBody>
      </p:sp>
      <p:sp>
        <p:nvSpPr>
          <p:cNvPr id="511" name="Google Shape;511;g13ad1644f39_0_24"/>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512" name="Google Shape;512;g13ad1644f39_0_24"/>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513" name="Google Shape;513;g13ad1644f39_0_24"/>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514" name="Google Shape;514;g13ad1644f39_0_24"/>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515" name="Google Shape;515;g13ad1644f39_0_24"/>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516" name="Google Shape;516;g13ad1644f39_0_24"/>
          <p:cNvSpPr txBox="1"/>
          <p:nvPr/>
        </p:nvSpPr>
        <p:spPr>
          <a:xfrm>
            <a:off x="428350" y="894888"/>
            <a:ext cx="42714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t>Important Hyperparameters</a:t>
            </a:r>
            <a:endParaRPr sz="2400"/>
          </a:p>
        </p:txBody>
      </p:sp>
      <p:sp>
        <p:nvSpPr>
          <p:cNvPr id="517" name="Google Shape;517;g13ad1644f39_0_24"/>
          <p:cNvSpPr txBox="1"/>
          <p:nvPr/>
        </p:nvSpPr>
        <p:spPr>
          <a:xfrm>
            <a:off x="561600" y="1607600"/>
            <a:ext cx="6026400" cy="3800400"/>
          </a:xfrm>
          <a:prstGeom prst="rect">
            <a:avLst/>
          </a:prstGeom>
          <a:noFill/>
          <a:ln>
            <a:noFill/>
          </a:ln>
        </p:spPr>
        <p:txBody>
          <a:bodyPr anchorCtr="0" anchor="t" bIns="91425" lIns="91425" spcFirstLastPara="1" rIns="91425" wrap="square" tIns="90000">
            <a:spAutoFit/>
          </a:bodyPr>
          <a:lstStyle/>
          <a:p>
            <a:pPr indent="-332000" lvl="0" marL="460800" rtl="0" algn="l">
              <a:lnSpc>
                <a:spcPct val="100000"/>
              </a:lnSpc>
              <a:spcBef>
                <a:spcPts val="0"/>
              </a:spcBef>
              <a:spcAft>
                <a:spcPts val="0"/>
              </a:spcAft>
              <a:buSzPts val="1600"/>
              <a:buChar char="❏"/>
            </a:pPr>
            <a:r>
              <a:rPr lang="en-GB" sz="1600"/>
              <a:t>Optimizer: ADAM (Adaptive Moment estimation - SGD) .</a:t>
            </a:r>
            <a:endParaRPr sz="1600"/>
          </a:p>
          <a:p>
            <a:pPr indent="-330200" lvl="0" marL="457200" rtl="0" algn="l">
              <a:lnSpc>
                <a:spcPct val="100000"/>
              </a:lnSpc>
              <a:spcBef>
                <a:spcPts val="1500"/>
              </a:spcBef>
              <a:spcAft>
                <a:spcPts val="0"/>
              </a:spcAft>
              <a:buSzPts val="1600"/>
              <a:buChar char="❏"/>
            </a:pPr>
            <a:r>
              <a:rPr lang="en-GB" sz="1600"/>
              <a:t>Early stopping: Validation loss monitoring, patience 5 epochs.</a:t>
            </a:r>
            <a:endParaRPr sz="1600"/>
          </a:p>
          <a:p>
            <a:pPr indent="-330200" lvl="0" marL="457200" rtl="0" algn="l">
              <a:lnSpc>
                <a:spcPct val="100000"/>
              </a:lnSpc>
              <a:spcBef>
                <a:spcPts val="1500"/>
              </a:spcBef>
              <a:spcAft>
                <a:spcPts val="0"/>
              </a:spcAft>
              <a:buSzPts val="1600"/>
              <a:buChar char="❏"/>
            </a:pPr>
            <a:r>
              <a:rPr lang="en-GB" sz="1600"/>
              <a:t>Learning</a:t>
            </a:r>
            <a:r>
              <a:rPr lang="en-GB" sz="1600"/>
              <a:t> rate scheduler: Linear piecewise scheduler.</a:t>
            </a:r>
            <a:endParaRPr sz="1600"/>
          </a:p>
          <a:p>
            <a:pPr indent="-330200" lvl="0" marL="457200" rtl="0" algn="l">
              <a:lnSpc>
                <a:spcPct val="100000"/>
              </a:lnSpc>
              <a:spcBef>
                <a:spcPts val="1500"/>
              </a:spcBef>
              <a:spcAft>
                <a:spcPts val="0"/>
              </a:spcAft>
              <a:buSzPts val="1600"/>
              <a:buChar char="❏"/>
            </a:pPr>
            <a:r>
              <a:rPr lang="en-GB" sz="1600"/>
              <a:t>Loss functions: </a:t>
            </a:r>
            <a:endParaRPr sz="1600"/>
          </a:p>
          <a:p>
            <a:pPr indent="-330200" lvl="1" marL="914400" rtl="0" algn="l">
              <a:lnSpc>
                <a:spcPct val="100000"/>
              </a:lnSpc>
              <a:spcBef>
                <a:spcPts val="1500"/>
              </a:spcBef>
              <a:spcAft>
                <a:spcPts val="0"/>
              </a:spcAft>
              <a:buSzPts val="1600"/>
              <a:buChar char="❏"/>
            </a:pPr>
            <a:r>
              <a:rPr lang="en-GB" sz="1600"/>
              <a:t>Classification - Binary Cross Entropy.</a:t>
            </a:r>
            <a:endParaRPr sz="1600"/>
          </a:p>
          <a:p>
            <a:pPr indent="-330200" lvl="1" marL="914400" rtl="0" algn="l">
              <a:lnSpc>
                <a:spcPct val="100000"/>
              </a:lnSpc>
              <a:spcBef>
                <a:spcPts val="1500"/>
              </a:spcBef>
              <a:spcAft>
                <a:spcPts val="0"/>
              </a:spcAft>
              <a:buSzPts val="1600"/>
              <a:buChar char="❏"/>
            </a:pPr>
            <a:r>
              <a:rPr lang="en-GB" sz="1600"/>
              <a:t>Regression - Log Cosh, 2D Von Mises Fisher, Euclidean distance.</a:t>
            </a:r>
            <a:endParaRPr sz="1600"/>
          </a:p>
          <a:p>
            <a:pPr indent="-330200" lvl="0" marL="457200" rtl="0" algn="l">
              <a:lnSpc>
                <a:spcPct val="100000"/>
              </a:lnSpc>
              <a:spcBef>
                <a:spcPts val="1500"/>
              </a:spcBef>
              <a:spcAft>
                <a:spcPts val="1500"/>
              </a:spcAft>
              <a:buSzPts val="1600"/>
              <a:buChar char="❏"/>
            </a:pPr>
            <a:r>
              <a:rPr lang="en-GB" sz="1600"/>
              <a:t>Graph builders: (8) k-nearest neighbours in the three spatial coordinates.</a:t>
            </a:r>
            <a:endParaRPr sz="1600"/>
          </a:p>
        </p:txBody>
      </p:sp>
      <p:pic>
        <p:nvPicPr>
          <p:cNvPr id="518" name="Google Shape;518;g13ad1644f39_0_24"/>
          <p:cNvPicPr preferRelativeResize="0"/>
          <p:nvPr/>
        </p:nvPicPr>
        <p:blipFill>
          <a:blip r:embed="rId6">
            <a:alphaModFix/>
          </a:blip>
          <a:stretch>
            <a:fillRect/>
          </a:stretch>
        </p:blipFill>
        <p:spPr>
          <a:xfrm>
            <a:off x="7409915" y="962275"/>
            <a:ext cx="3138334" cy="1857125"/>
          </a:xfrm>
          <a:prstGeom prst="rect">
            <a:avLst/>
          </a:prstGeom>
          <a:noFill/>
          <a:ln>
            <a:noFill/>
          </a:ln>
        </p:spPr>
      </p:pic>
      <p:sp>
        <p:nvSpPr>
          <p:cNvPr id="519" name="Google Shape;519;g13ad1644f39_0_24"/>
          <p:cNvSpPr txBox="1"/>
          <p:nvPr/>
        </p:nvSpPr>
        <p:spPr>
          <a:xfrm>
            <a:off x="7702150" y="2812475"/>
            <a:ext cx="350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666666"/>
                </a:solidFill>
              </a:rPr>
              <a:t>Image from Rasmus Ørsøe</a:t>
            </a:r>
            <a:endParaRPr sz="1200">
              <a:solidFill>
                <a:srgbClr val="666666"/>
              </a:solidFill>
            </a:endParaRPr>
          </a:p>
        </p:txBody>
      </p:sp>
      <p:pic>
        <p:nvPicPr>
          <p:cNvPr id="520" name="Google Shape;520;g13ad1644f39_0_24"/>
          <p:cNvPicPr preferRelativeResize="0"/>
          <p:nvPr/>
        </p:nvPicPr>
        <p:blipFill>
          <a:blip r:embed="rId7">
            <a:alphaModFix/>
          </a:blip>
          <a:stretch>
            <a:fillRect/>
          </a:stretch>
        </p:blipFill>
        <p:spPr>
          <a:xfrm>
            <a:off x="7440725" y="3234688"/>
            <a:ext cx="3851539" cy="1674587"/>
          </a:xfrm>
          <a:prstGeom prst="rect">
            <a:avLst/>
          </a:prstGeom>
          <a:noFill/>
          <a:ln>
            <a:noFill/>
          </a:ln>
        </p:spPr>
      </p:pic>
      <p:sp>
        <p:nvSpPr>
          <p:cNvPr id="521" name="Google Shape;521;g13ad1644f39_0_24"/>
          <p:cNvSpPr txBox="1"/>
          <p:nvPr/>
        </p:nvSpPr>
        <p:spPr>
          <a:xfrm>
            <a:off x="7626500" y="4952175"/>
            <a:ext cx="35031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666666"/>
                </a:solidFill>
              </a:rPr>
              <a:t>The unimodal and bimodal von Mises </a:t>
            </a:r>
            <a:r>
              <a:rPr lang="en-GB" sz="1200">
                <a:solidFill>
                  <a:srgbClr val="666666"/>
                </a:solidFill>
              </a:rPr>
              <a:t>distribution</a:t>
            </a:r>
            <a:r>
              <a:rPr lang="en-GB" sz="1200">
                <a:solidFill>
                  <a:srgbClr val="666666"/>
                </a:solidFill>
              </a:rPr>
              <a:t> with a peak at (0,1) and (0,1), (0,-1) for bimodal. </a:t>
            </a:r>
            <a:r>
              <a:rPr lang="en-GB" sz="1200">
                <a:solidFill>
                  <a:srgbClr val="666666"/>
                </a:solidFill>
                <a:highlight>
                  <a:srgbClr val="FFFFFF"/>
                </a:highlight>
              </a:rPr>
              <a:t>Moments of von mises and fisher distributions and applications,2016.</a:t>
            </a:r>
            <a:endParaRPr sz="1200">
              <a:solidFill>
                <a:srgbClr val="666666"/>
              </a:solidFill>
              <a:highlight>
                <a:srgbClr val="FFFFFF"/>
              </a:highlight>
            </a:endParaRPr>
          </a:p>
          <a:p>
            <a:pPr indent="0" lvl="0" marL="0" rtl="0" algn="l">
              <a:spcBef>
                <a:spcPts val="0"/>
              </a:spcBef>
              <a:spcAft>
                <a:spcPts val="0"/>
              </a:spcAft>
              <a:buNone/>
            </a:pPr>
            <a:r>
              <a:t/>
            </a:r>
            <a:endParaRPr sz="1200">
              <a:solidFill>
                <a:srgbClr val="666666"/>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13b4bb0c3fc_0_1039"/>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528" name="Google Shape;528;g13b4bb0c3fc_0_1039"/>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529" name="Google Shape;529;g13b4bb0c3fc_0_1039"/>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530" name="Google Shape;530;g13b4bb0c3fc_0_1039"/>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531" name="Google Shape;531;g13b4bb0c3fc_0_1039"/>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532" name="Google Shape;532;g13b4bb0c3fc_0_1039"/>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533" name="Google Shape;533;g13b4bb0c3fc_0_1039"/>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534" name="Google Shape;534;g13b4bb0c3fc_0_1039"/>
          <p:cNvSpPr txBox="1"/>
          <p:nvPr/>
        </p:nvSpPr>
        <p:spPr>
          <a:xfrm>
            <a:off x="3960300" y="3090450"/>
            <a:ext cx="4271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200"/>
              <a:t>Classification Results</a:t>
            </a:r>
            <a:endParaRPr sz="3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13ad1644f39_0_58"/>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541" name="Google Shape;541;g13ad1644f39_0_58"/>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542" name="Google Shape;542;g13ad1644f39_0_58"/>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543" name="Google Shape;543;g13ad1644f39_0_58"/>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544" name="Google Shape;544;g13ad1644f39_0_58"/>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545" name="Google Shape;545;g13ad1644f39_0_58"/>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546" name="Google Shape;546;g13ad1644f39_0_58"/>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547" name="Google Shape;547;g13ad1644f39_0_58"/>
          <p:cNvSpPr txBox="1"/>
          <p:nvPr/>
        </p:nvSpPr>
        <p:spPr>
          <a:xfrm>
            <a:off x="428350" y="894888"/>
            <a:ext cx="42714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500"/>
              <a:t>Classification Results</a:t>
            </a:r>
            <a:endParaRPr sz="2500"/>
          </a:p>
        </p:txBody>
      </p:sp>
      <p:pic>
        <p:nvPicPr>
          <p:cNvPr id="548" name="Google Shape;548;g13ad1644f39_0_58"/>
          <p:cNvPicPr preferRelativeResize="0"/>
          <p:nvPr/>
        </p:nvPicPr>
        <p:blipFill>
          <a:blip r:embed="rId6">
            <a:alphaModFix/>
          </a:blip>
          <a:stretch>
            <a:fillRect/>
          </a:stretch>
        </p:blipFill>
        <p:spPr>
          <a:xfrm>
            <a:off x="222525" y="1397375"/>
            <a:ext cx="6315625" cy="4593176"/>
          </a:xfrm>
          <a:prstGeom prst="rect">
            <a:avLst/>
          </a:prstGeom>
          <a:noFill/>
          <a:ln>
            <a:noFill/>
          </a:ln>
        </p:spPr>
      </p:pic>
      <p:pic>
        <p:nvPicPr>
          <p:cNvPr id="549" name="Google Shape;549;g13ad1644f39_0_58"/>
          <p:cNvPicPr preferRelativeResize="0"/>
          <p:nvPr/>
        </p:nvPicPr>
        <p:blipFill rotWithShape="1">
          <a:blip r:embed="rId7">
            <a:alphaModFix/>
          </a:blip>
          <a:srcRect b="0" l="4682" r="5623" t="0"/>
          <a:stretch/>
        </p:blipFill>
        <p:spPr>
          <a:xfrm>
            <a:off x="6164450" y="2154300"/>
            <a:ext cx="5716500" cy="2549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g13ad1644f39_0_146"/>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556" name="Google Shape;556;g13ad1644f39_0_146"/>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557" name="Google Shape;557;g13ad1644f39_0_146"/>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558" name="Google Shape;558;g13ad1644f39_0_146"/>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559" name="Google Shape;559;g13ad1644f39_0_146"/>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560" name="Google Shape;560;g13ad1644f39_0_146"/>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561" name="Google Shape;561;g13ad1644f39_0_146"/>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562" name="Google Shape;562;g13ad1644f39_0_146"/>
          <p:cNvPicPr preferRelativeResize="0"/>
          <p:nvPr/>
        </p:nvPicPr>
        <p:blipFill>
          <a:blip r:embed="rId6">
            <a:alphaModFix/>
          </a:blip>
          <a:stretch>
            <a:fillRect/>
          </a:stretch>
        </p:blipFill>
        <p:spPr>
          <a:xfrm>
            <a:off x="135875" y="1296343"/>
            <a:ext cx="6314399" cy="4593600"/>
          </a:xfrm>
          <a:prstGeom prst="rect">
            <a:avLst/>
          </a:prstGeom>
          <a:noFill/>
          <a:ln>
            <a:noFill/>
          </a:ln>
        </p:spPr>
      </p:pic>
      <p:pic>
        <p:nvPicPr>
          <p:cNvPr id="563" name="Google Shape;563;g13ad1644f39_0_146"/>
          <p:cNvPicPr preferRelativeResize="0"/>
          <p:nvPr/>
        </p:nvPicPr>
        <p:blipFill rotWithShape="1">
          <a:blip r:embed="rId7">
            <a:alphaModFix/>
          </a:blip>
          <a:srcRect b="0" l="5410" r="7610" t="0"/>
          <a:stretch/>
        </p:blipFill>
        <p:spPr>
          <a:xfrm>
            <a:off x="5901675" y="2007900"/>
            <a:ext cx="6184025" cy="2842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g13ad1644f39_0_163"/>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570" name="Google Shape;570;g13ad1644f39_0_163"/>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571" name="Google Shape;571;g13ad1644f39_0_163"/>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572" name="Google Shape;572;g13ad1644f39_0_163"/>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573" name="Google Shape;573;g13ad1644f39_0_163"/>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574" name="Google Shape;574;g13ad1644f39_0_163"/>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575" name="Google Shape;575;g13ad1644f39_0_163"/>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576" name="Google Shape;576;g13ad1644f39_0_163"/>
          <p:cNvPicPr preferRelativeResize="0"/>
          <p:nvPr/>
        </p:nvPicPr>
        <p:blipFill>
          <a:blip r:embed="rId6">
            <a:alphaModFix/>
          </a:blip>
          <a:stretch>
            <a:fillRect/>
          </a:stretch>
        </p:blipFill>
        <p:spPr>
          <a:xfrm>
            <a:off x="135875" y="1177256"/>
            <a:ext cx="6314399" cy="4593600"/>
          </a:xfrm>
          <a:prstGeom prst="rect">
            <a:avLst/>
          </a:prstGeom>
          <a:noFill/>
          <a:ln>
            <a:noFill/>
          </a:ln>
        </p:spPr>
      </p:pic>
      <p:pic>
        <p:nvPicPr>
          <p:cNvPr id="577" name="Google Shape;577;g13ad1644f39_0_163"/>
          <p:cNvPicPr preferRelativeResize="0"/>
          <p:nvPr/>
        </p:nvPicPr>
        <p:blipFill rotWithShape="1">
          <a:blip r:embed="rId7">
            <a:alphaModFix/>
          </a:blip>
          <a:srcRect b="0" l="5741" r="6739" t="0"/>
          <a:stretch/>
        </p:blipFill>
        <p:spPr>
          <a:xfrm>
            <a:off x="6251525" y="2155213"/>
            <a:ext cx="5577625" cy="2547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13ad1644f39_0_180"/>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584" name="Google Shape;584;g13ad1644f39_0_180"/>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585" name="Google Shape;585;g13ad1644f39_0_180"/>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586" name="Google Shape;586;g13ad1644f39_0_180"/>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587" name="Google Shape;587;g13ad1644f39_0_180"/>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588" name="Google Shape;588;g13ad1644f39_0_180"/>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589" name="Google Shape;589;g13ad1644f39_0_180"/>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590" name="Google Shape;590;g13ad1644f39_0_180"/>
          <p:cNvPicPr preferRelativeResize="0"/>
          <p:nvPr/>
        </p:nvPicPr>
        <p:blipFill>
          <a:blip r:embed="rId6">
            <a:alphaModFix/>
          </a:blip>
          <a:stretch>
            <a:fillRect/>
          </a:stretch>
        </p:blipFill>
        <p:spPr>
          <a:xfrm>
            <a:off x="598875" y="1138538"/>
            <a:ext cx="10994250" cy="4580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13b4bb0c3fc_0_1168"/>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597" name="Google Shape;597;g13b4bb0c3fc_0_1168"/>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598" name="Google Shape;598;g13b4bb0c3fc_0_1168"/>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599" name="Google Shape;599;g13b4bb0c3fc_0_1168"/>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600" name="Google Shape;600;g13b4bb0c3fc_0_1168"/>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601" name="Google Shape;601;g13b4bb0c3fc_0_1168"/>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602" name="Google Shape;602;g13b4bb0c3fc_0_1168"/>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603" name="Google Shape;603;g13b4bb0c3fc_0_1168"/>
          <p:cNvPicPr preferRelativeResize="0"/>
          <p:nvPr/>
        </p:nvPicPr>
        <p:blipFill>
          <a:blip r:embed="rId6">
            <a:alphaModFix/>
          </a:blip>
          <a:stretch>
            <a:fillRect/>
          </a:stretch>
        </p:blipFill>
        <p:spPr>
          <a:xfrm>
            <a:off x="2289038" y="1851137"/>
            <a:ext cx="7616274" cy="2404513"/>
          </a:xfrm>
          <a:prstGeom prst="rect">
            <a:avLst/>
          </a:prstGeom>
          <a:noFill/>
          <a:ln>
            <a:noFill/>
          </a:ln>
        </p:spPr>
      </p:pic>
      <p:sp>
        <p:nvSpPr>
          <p:cNvPr id="604" name="Google Shape;604;g13b4bb0c3fc_0_1168"/>
          <p:cNvSpPr txBox="1"/>
          <p:nvPr/>
        </p:nvSpPr>
        <p:spPr>
          <a:xfrm>
            <a:off x="362850" y="4862300"/>
            <a:ext cx="40434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t>Before:</a:t>
            </a:r>
            <a:endParaRPr b="1" sz="1600"/>
          </a:p>
          <a:p>
            <a:pPr indent="0" lvl="0" marL="0" rtl="0" algn="l">
              <a:spcBef>
                <a:spcPts val="0"/>
              </a:spcBef>
              <a:spcAft>
                <a:spcPts val="0"/>
              </a:spcAft>
              <a:buNone/>
            </a:pPr>
            <a:r>
              <a:rPr lang="en-GB" sz="1600"/>
              <a:t>1,420,000 candidate events</a:t>
            </a:r>
            <a:endParaRPr sz="1600"/>
          </a:p>
          <a:p>
            <a:pPr indent="0" lvl="0" marL="0" rtl="0" algn="l">
              <a:spcBef>
                <a:spcPts val="0"/>
              </a:spcBef>
              <a:spcAft>
                <a:spcPts val="0"/>
              </a:spcAft>
              <a:buNone/>
            </a:pPr>
            <a:r>
              <a:rPr b="1" lang="en-GB" sz="1600"/>
              <a:t>After:</a:t>
            </a:r>
            <a:endParaRPr b="1" sz="1600"/>
          </a:p>
          <a:p>
            <a:pPr indent="0" lvl="0" marL="0" rtl="0" algn="l">
              <a:spcBef>
                <a:spcPts val="0"/>
              </a:spcBef>
              <a:spcAft>
                <a:spcPts val="0"/>
              </a:spcAft>
              <a:buNone/>
            </a:pPr>
            <a:r>
              <a:rPr lang="en-GB" sz="1600"/>
              <a:t>158,000 stopped muon events</a:t>
            </a:r>
            <a:endParaRPr sz="1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g13b4bb0c3fc_0_1053"/>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611" name="Google Shape;611;g13b4bb0c3fc_0_1053"/>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612" name="Google Shape;612;g13b4bb0c3fc_0_1053"/>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613" name="Google Shape;613;g13b4bb0c3fc_0_1053"/>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614" name="Google Shape;614;g13b4bb0c3fc_0_1053"/>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615" name="Google Shape;615;g13b4bb0c3fc_0_1053"/>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616" name="Google Shape;616;g13b4bb0c3fc_0_1053"/>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617" name="Google Shape;617;g13b4bb0c3fc_0_1053"/>
          <p:cNvSpPr txBox="1"/>
          <p:nvPr/>
        </p:nvSpPr>
        <p:spPr>
          <a:xfrm>
            <a:off x="4097700" y="3090450"/>
            <a:ext cx="39966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200"/>
              <a:t>Regression</a:t>
            </a:r>
            <a:r>
              <a:rPr lang="en-GB" sz="3200"/>
              <a:t> Results</a:t>
            </a:r>
            <a:endParaRPr sz="32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13ad1644f39_0_72"/>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624" name="Google Shape;624;g13ad1644f39_0_72"/>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625" name="Google Shape;625;g13ad1644f39_0_72"/>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626" name="Google Shape;626;g13ad1644f39_0_72"/>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627" name="Google Shape;627;g13ad1644f39_0_72"/>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628" name="Google Shape;628;g13ad1644f39_0_72"/>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629" name="Google Shape;629;g13ad1644f39_0_72"/>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630" name="Google Shape;630;g13ad1644f39_0_72"/>
          <p:cNvSpPr txBox="1"/>
          <p:nvPr/>
        </p:nvSpPr>
        <p:spPr>
          <a:xfrm>
            <a:off x="428350" y="894888"/>
            <a:ext cx="4271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Regression Results - Energy</a:t>
            </a:r>
            <a:endParaRPr sz="2200"/>
          </a:p>
        </p:txBody>
      </p:sp>
      <p:pic>
        <p:nvPicPr>
          <p:cNvPr id="631" name="Google Shape;631;g13ad1644f39_0_72"/>
          <p:cNvPicPr preferRelativeResize="0"/>
          <p:nvPr/>
        </p:nvPicPr>
        <p:blipFill rotWithShape="1">
          <a:blip r:embed="rId6">
            <a:alphaModFix/>
          </a:blip>
          <a:srcRect b="0" l="5049" r="3809" t="0"/>
          <a:stretch/>
        </p:blipFill>
        <p:spPr>
          <a:xfrm>
            <a:off x="135875" y="1547950"/>
            <a:ext cx="7263750" cy="3320925"/>
          </a:xfrm>
          <a:prstGeom prst="rect">
            <a:avLst/>
          </a:prstGeom>
          <a:noFill/>
          <a:ln>
            <a:noFill/>
          </a:ln>
        </p:spPr>
      </p:pic>
      <p:pic>
        <p:nvPicPr>
          <p:cNvPr id="632" name="Google Shape;632;g13ad1644f39_0_72"/>
          <p:cNvPicPr preferRelativeResize="0"/>
          <p:nvPr/>
        </p:nvPicPr>
        <p:blipFill rotWithShape="1">
          <a:blip r:embed="rId7">
            <a:alphaModFix/>
          </a:blip>
          <a:srcRect b="0" l="47726" r="0" t="6803"/>
          <a:stretch/>
        </p:blipFill>
        <p:spPr>
          <a:xfrm>
            <a:off x="7263750" y="3050272"/>
            <a:ext cx="4821950" cy="30704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13b4bb0c3fc_0_233"/>
          <p:cNvSpPr/>
          <p:nvPr/>
        </p:nvSpPr>
        <p:spPr>
          <a:xfrm rot="-762151">
            <a:off x="8380949" y="3386727"/>
            <a:ext cx="1856846" cy="84018"/>
          </a:xfrm>
          <a:prstGeom prst="roundRect">
            <a:avLst>
              <a:gd fmla="val 50000" name="adj"/>
            </a:avLst>
          </a:prstGeom>
          <a:solidFill>
            <a:srgbClr val="A8053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 name="Google Shape;124;g13b4bb0c3fc_0_233"/>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125" name="Google Shape;125;g13b4bb0c3fc_0_233"/>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Motivation</a:t>
            </a:r>
            <a:endParaRPr sz="2000"/>
          </a:p>
        </p:txBody>
      </p:sp>
      <p:sp>
        <p:nvSpPr>
          <p:cNvPr id="126" name="Google Shape;126;g13b4bb0c3fc_0_233"/>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127" name="Google Shape;127;g13b4bb0c3fc_0_233"/>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128" name="Google Shape;128;g13b4bb0c3fc_0_233"/>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129" name="Google Shape;129;g13b4bb0c3fc_0_233"/>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130" name="Google Shape;130;g13b4bb0c3fc_0_233"/>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131" name="Google Shape;131;g13b4bb0c3fc_0_233"/>
          <p:cNvSpPr/>
          <p:nvPr/>
        </p:nvSpPr>
        <p:spPr>
          <a:xfrm flipH="1" rot="762151">
            <a:off x="6666806" y="3398654"/>
            <a:ext cx="1856846" cy="84018"/>
          </a:xfrm>
          <a:prstGeom prst="roundRect">
            <a:avLst>
              <a:gd fmla="val 50000" name="adj"/>
            </a:avLst>
          </a:prstGeom>
          <a:solidFill>
            <a:srgbClr val="A8053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2" name="Google Shape;132;g13b4bb0c3fc_0_233"/>
          <p:cNvSpPr/>
          <p:nvPr/>
        </p:nvSpPr>
        <p:spPr>
          <a:xfrm rot="-762151">
            <a:off x="4910269" y="3398654"/>
            <a:ext cx="1856846" cy="84018"/>
          </a:xfrm>
          <a:prstGeom prst="roundRect">
            <a:avLst>
              <a:gd fmla="val 50000" name="adj"/>
            </a:avLst>
          </a:prstGeom>
          <a:solidFill>
            <a:srgbClr val="A8053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3" name="Google Shape;133;g13b4bb0c3fc_0_233"/>
          <p:cNvSpPr/>
          <p:nvPr/>
        </p:nvSpPr>
        <p:spPr>
          <a:xfrm flipH="1" rot="762151">
            <a:off x="3141103" y="3386727"/>
            <a:ext cx="1856846" cy="84018"/>
          </a:xfrm>
          <a:prstGeom prst="roundRect">
            <a:avLst>
              <a:gd fmla="val 50000" name="adj"/>
            </a:avLst>
          </a:prstGeom>
          <a:solidFill>
            <a:srgbClr val="A8053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34" name="Google Shape;134;g13b4bb0c3fc_0_233"/>
          <p:cNvGrpSpPr/>
          <p:nvPr/>
        </p:nvGrpSpPr>
        <p:grpSpPr>
          <a:xfrm>
            <a:off x="3786058" y="3468833"/>
            <a:ext cx="2347541" cy="1475739"/>
            <a:chOff x="4102149" y="3577574"/>
            <a:chExt cx="2283600" cy="1336236"/>
          </a:xfrm>
        </p:grpSpPr>
        <p:sp>
          <p:nvSpPr>
            <p:cNvPr id="135" name="Google Shape;135;g13b4bb0c3fc_0_233"/>
            <p:cNvSpPr/>
            <p:nvPr/>
          </p:nvSpPr>
          <p:spPr>
            <a:xfrm rot="-1789476">
              <a:off x="5136944" y="3616605"/>
              <a:ext cx="213930" cy="213930"/>
            </a:xfrm>
            <a:prstGeom prst="ellipse">
              <a:avLst/>
            </a:prstGeom>
            <a:solidFill>
              <a:srgbClr val="FFFFFF"/>
            </a:solidFill>
            <a:ln cap="flat" cmpd="sng" w="38100">
              <a:solidFill>
                <a:srgbClr val="A8053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6" name="Google Shape;136;g13b4bb0c3fc_0_233"/>
            <p:cNvSpPr/>
            <p:nvPr/>
          </p:nvSpPr>
          <p:spPr>
            <a:xfrm>
              <a:off x="4102149" y="3975710"/>
              <a:ext cx="2283600" cy="938100"/>
            </a:xfrm>
            <a:prstGeom prst="roundRect">
              <a:avLst>
                <a:gd fmla="val 4485" name="adj"/>
              </a:avLst>
            </a:prstGeom>
            <a:solidFill>
              <a:srgbClr val="A8053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137" name="Google Shape;137;g13b4bb0c3fc_0_233"/>
            <p:cNvSpPr txBox="1"/>
            <p:nvPr/>
          </p:nvSpPr>
          <p:spPr>
            <a:xfrm>
              <a:off x="4161148" y="4025308"/>
              <a:ext cx="2165400" cy="8328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Clr>
                  <a:schemeClr val="dk1"/>
                </a:buClr>
                <a:buSzPts val="1100"/>
                <a:buFont typeface="Arial"/>
                <a:buNone/>
              </a:pPr>
              <a:r>
                <a:rPr b="1" lang="en-GB" sz="1800">
                  <a:solidFill>
                    <a:schemeClr val="lt1"/>
                  </a:solidFill>
                  <a:latin typeface="Roboto"/>
                  <a:ea typeface="Roboto"/>
                  <a:cs typeface="Roboto"/>
                  <a:sym typeface="Roboto"/>
                </a:rPr>
                <a:t>Reconstruct Stopped Muons</a:t>
              </a:r>
              <a:endParaRPr b="1" sz="1100">
                <a:solidFill>
                  <a:srgbClr val="FFFFFF"/>
                </a:solidFill>
              </a:endParaRPr>
            </a:p>
          </p:txBody>
        </p:sp>
        <p:sp>
          <p:nvSpPr>
            <p:cNvPr id="138" name="Google Shape;138;g13b4bb0c3fc_0_233"/>
            <p:cNvSpPr/>
            <p:nvPr/>
          </p:nvSpPr>
          <p:spPr>
            <a:xfrm>
              <a:off x="5183922" y="3889513"/>
              <a:ext cx="120000" cy="90000"/>
            </a:xfrm>
            <a:prstGeom prst="triangle">
              <a:avLst>
                <a:gd fmla="val 50000" name="adj"/>
              </a:avLst>
            </a:prstGeom>
            <a:solidFill>
              <a:srgbClr val="A8053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39" name="Google Shape;139;g13b4bb0c3fc_0_233"/>
          <p:cNvSpPr/>
          <p:nvPr/>
        </p:nvSpPr>
        <p:spPr>
          <a:xfrm rot="-762151">
            <a:off x="1394089" y="3386727"/>
            <a:ext cx="1856846" cy="84018"/>
          </a:xfrm>
          <a:prstGeom prst="roundRect">
            <a:avLst>
              <a:gd fmla="val 50000" name="adj"/>
            </a:avLst>
          </a:prstGeom>
          <a:solidFill>
            <a:srgbClr val="A8053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40" name="Google Shape;140;g13b4bb0c3fc_0_233"/>
          <p:cNvGrpSpPr/>
          <p:nvPr/>
        </p:nvGrpSpPr>
        <p:grpSpPr>
          <a:xfrm>
            <a:off x="2016460" y="1913428"/>
            <a:ext cx="2346307" cy="1463839"/>
            <a:chOff x="2380751" y="2169202"/>
            <a:chExt cx="2282400" cy="1325461"/>
          </a:xfrm>
        </p:grpSpPr>
        <p:sp>
          <p:nvSpPr>
            <p:cNvPr id="141" name="Google Shape;141;g13b4bb0c3fc_0_233"/>
            <p:cNvSpPr/>
            <p:nvPr/>
          </p:nvSpPr>
          <p:spPr>
            <a:xfrm>
              <a:off x="2380751" y="2169202"/>
              <a:ext cx="2282400" cy="926700"/>
            </a:xfrm>
            <a:prstGeom prst="roundRect">
              <a:avLst>
                <a:gd fmla="val 4485" name="adj"/>
              </a:avLst>
            </a:prstGeom>
            <a:solidFill>
              <a:srgbClr val="A80533"/>
            </a:solidFill>
            <a:ln cap="flat" cmpd="sng" w="9525">
              <a:solidFill>
                <a:srgbClr val="A8053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142" name="Google Shape;142;g13b4bb0c3fc_0_233"/>
            <p:cNvSpPr/>
            <p:nvPr/>
          </p:nvSpPr>
          <p:spPr>
            <a:xfrm rot="10800000">
              <a:off x="3462229" y="3089455"/>
              <a:ext cx="119700" cy="89100"/>
            </a:xfrm>
            <a:prstGeom prst="triangle">
              <a:avLst>
                <a:gd fmla="val 50000" name="adj"/>
              </a:avLst>
            </a:prstGeom>
            <a:solidFill>
              <a:srgbClr val="A80533"/>
            </a:solidFill>
            <a:ln cap="flat" cmpd="sng" w="9525">
              <a:solidFill>
                <a:srgbClr val="A8053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3" name="Google Shape;143;g13b4bb0c3fc_0_233"/>
            <p:cNvSpPr txBox="1"/>
            <p:nvPr/>
          </p:nvSpPr>
          <p:spPr>
            <a:xfrm>
              <a:off x="2439722" y="2218183"/>
              <a:ext cx="2164800" cy="822300"/>
            </a:xfrm>
            <a:prstGeom prst="rect">
              <a:avLst/>
            </a:prstGeom>
            <a:solidFill>
              <a:srgbClr val="A80533"/>
            </a:solidFill>
            <a:ln cap="flat" cmpd="sng" w="9525">
              <a:solidFill>
                <a:srgbClr val="A80533"/>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None/>
              </a:pPr>
              <a:r>
                <a:rPr b="1" lang="en-GB" sz="1800">
                  <a:solidFill>
                    <a:srgbClr val="FFFFFF"/>
                  </a:solidFill>
                  <a:latin typeface="Roboto"/>
                  <a:ea typeface="Roboto"/>
                  <a:cs typeface="Roboto"/>
                  <a:sym typeface="Roboto"/>
                </a:rPr>
                <a:t>Use GNN for classification</a:t>
              </a:r>
              <a:endParaRPr b="1" sz="1800">
                <a:solidFill>
                  <a:srgbClr val="FFFFFF"/>
                </a:solidFill>
              </a:endParaRPr>
            </a:p>
          </p:txBody>
        </p:sp>
        <p:sp>
          <p:nvSpPr>
            <p:cNvPr id="144" name="Google Shape;144;g13b4bb0c3fc_0_233"/>
            <p:cNvSpPr/>
            <p:nvPr/>
          </p:nvSpPr>
          <p:spPr>
            <a:xfrm rot="-1777507">
              <a:off x="3415149" y="3244292"/>
              <a:ext cx="213625" cy="211843"/>
            </a:xfrm>
            <a:prstGeom prst="ellipse">
              <a:avLst/>
            </a:prstGeom>
            <a:solidFill>
              <a:srgbClr val="FFFFFF"/>
            </a:solidFill>
            <a:ln cap="flat" cmpd="sng" w="38100">
              <a:solidFill>
                <a:srgbClr val="A8053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45" name="Google Shape;145;g13b4bb0c3fc_0_233"/>
          <p:cNvGrpSpPr/>
          <p:nvPr/>
        </p:nvGrpSpPr>
        <p:grpSpPr>
          <a:xfrm>
            <a:off x="5558364" y="1936979"/>
            <a:ext cx="2346307" cy="1463839"/>
            <a:chOff x="2380751" y="2169202"/>
            <a:chExt cx="2282400" cy="1325461"/>
          </a:xfrm>
        </p:grpSpPr>
        <p:sp>
          <p:nvSpPr>
            <p:cNvPr id="146" name="Google Shape;146;g13b4bb0c3fc_0_233"/>
            <p:cNvSpPr/>
            <p:nvPr/>
          </p:nvSpPr>
          <p:spPr>
            <a:xfrm>
              <a:off x="2380751" y="2169202"/>
              <a:ext cx="2282400" cy="926700"/>
            </a:xfrm>
            <a:prstGeom prst="roundRect">
              <a:avLst>
                <a:gd fmla="val 4485" name="adj"/>
              </a:avLst>
            </a:prstGeom>
            <a:solidFill>
              <a:srgbClr val="A80533"/>
            </a:solidFill>
            <a:ln cap="flat" cmpd="sng" w="9525">
              <a:solidFill>
                <a:srgbClr val="A8053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147" name="Google Shape;147;g13b4bb0c3fc_0_233"/>
            <p:cNvSpPr/>
            <p:nvPr/>
          </p:nvSpPr>
          <p:spPr>
            <a:xfrm rot="10800000">
              <a:off x="3462229" y="3089455"/>
              <a:ext cx="119700" cy="89100"/>
            </a:xfrm>
            <a:prstGeom prst="triangle">
              <a:avLst>
                <a:gd fmla="val 50000" name="adj"/>
              </a:avLst>
            </a:prstGeom>
            <a:solidFill>
              <a:srgbClr val="A80533"/>
            </a:solidFill>
            <a:ln cap="flat" cmpd="sng" w="9525">
              <a:solidFill>
                <a:srgbClr val="A8053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8" name="Google Shape;148;g13b4bb0c3fc_0_233"/>
            <p:cNvSpPr txBox="1"/>
            <p:nvPr/>
          </p:nvSpPr>
          <p:spPr>
            <a:xfrm>
              <a:off x="2439564" y="2221392"/>
              <a:ext cx="2164800" cy="822300"/>
            </a:xfrm>
            <a:prstGeom prst="rect">
              <a:avLst/>
            </a:prstGeom>
            <a:solidFill>
              <a:srgbClr val="A80533"/>
            </a:solidFill>
            <a:ln cap="flat" cmpd="sng" w="9525">
              <a:solidFill>
                <a:srgbClr val="A80533"/>
              </a:solidFill>
              <a:prstDash val="solid"/>
              <a:round/>
              <a:headEnd len="sm" w="sm" type="none"/>
              <a:tailEnd len="sm" w="sm" type="none"/>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Clr>
                  <a:schemeClr val="dk1"/>
                </a:buClr>
                <a:buSzPts val="1100"/>
                <a:buFont typeface="Arial"/>
                <a:buNone/>
              </a:pPr>
              <a:r>
                <a:rPr b="1" lang="en-GB" sz="1800">
                  <a:solidFill>
                    <a:schemeClr val="lt1"/>
                  </a:solidFill>
                  <a:latin typeface="Roboto"/>
                  <a:ea typeface="Roboto"/>
                  <a:cs typeface="Roboto"/>
                  <a:sym typeface="Roboto"/>
                </a:rPr>
                <a:t>Compare to Real Data</a:t>
              </a:r>
              <a:endParaRPr b="1" sz="1100">
                <a:solidFill>
                  <a:srgbClr val="FFFFFF"/>
                </a:solidFill>
              </a:endParaRPr>
            </a:p>
          </p:txBody>
        </p:sp>
        <p:sp>
          <p:nvSpPr>
            <p:cNvPr id="149" name="Google Shape;149;g13b4bb0c3fc_0_233"/>
            <p:cNvSpPr/>
            <p:nvPr/>
          </p:nvSpPr>
          <p:spPr>
            <a:xfrm rot="-1777507">
              <a:off x="3415149" y="3244292"/>
              <a:ext cx="213625" cy="211843"/>
            </a:xfrm>
            <a:prstGeom prst="ellipse">
              <a:avLst/>
            </a:prstGeom>
            <a:solidFill>
              <a:srgbClr val="FFFFFF"/>
            </a:solidFill>
            <a:ln cap="flat" cmpd="sng" w="38100">
              <a:solidFill>
                <a:srgbClr val="A8053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50" name="Google Shape;150;g13b4bb0c3fc_0_233"/>
          <p:cNvGrpSpPr/>
          <p:nvPr/>
        </p:nvGrpSpPr>
        <p:grpSpPr>
          <a:xfrm>
            <a:off x="7232067" y="3468720"/>
            <a:ext cx="2347541" cy="1475852"/>
            <a:chOff x="4102149" y="3577471"/>
            <a:chExt cx="2283600" cy="1336339"/>
          </a:xfrm>
        </p:grpSpPr>
        <p:sp>
          <p:nvSpPr>
            <p:cNvPr id="151" name="Google Shape;151;g13b4bb0c3fc_0_233"/>
            <p:cNvSpPr/>
            <p:nvPr/>
          </p:nvSpPr>
          <p:spPr>
            <a:xfrm rot="-1790071">
              <a:off x="5136977" y="3616535"/>
              <a:ext cx="214072" cy="214072"/>
            </a:xfrm>
            <a:prstGeom prst="ellipse">
              <a:avLst/>
            </a:prstGeom>
            <a:solidFill>
              <a:srgbClr val="FFFFFF"/>
            </a:solidFill>
            <a:ln cap="flat" cmpd="sng" w="38100">
              <a:solidFill>
                <a:srgbClr val="A80533"/>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 name="Google Shape;152;g13b4bb0c3fc_0_233"/>
            <p:cNvSpPr/>
            <p:nvPr/>
          </p:nvSpPr>
          <p:spPr>
            <a:xfrm>
              <a:off x="4102149" y="3975710"/>
              <a:ext cx="2283600" cy="938100"/>
            </a:xfrm>
            <a:prstGeom prst="roundRect">
              <a:avLst>
                <a:gd fmla="val 4485" name="adj"/>
              </a:avLst>
            </a:prstGeom>
            <a:solidFill>
              <a:srgbClr val="A8053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a:p>
              <a:pPr indent="0" lvl="0" marL="0" rtl="0" algn="l">
                <a:spcBef>
                  <a:spcPts val="0"/>
                </a:spcBef>
                <a:spcAft>
                  <a:spcPts val="0"/>
                </a:spcAft>
                <a:buNone/>
              </a:pPr>
              <a:r>
                <a:t/>
              </a:r>
              <a:endParaRPr sz="1900"/>
            </a:p>
          </p:txBody>
        </p:sp>
        <p:sp>
          <p:nvSpPr>
            <p:cNvPr id="153" name="Google Shape;153;g13b4bb0c3fc_0_233"/>
            <p:cNvSpPr txBox="1"/>
            <p:nvPr/>
          </p:nvSpPr>
          <p:spPr>
            <a:xfrm>
              <a:off x="4161148" y="4025308"/>
              <a:ext cx="2165400" cy="832800"/>
            </a:xfrm>
            <a:prstGeom prst="rect">
              <a:avLst/>
            </a:prstGeom>
            <a:noFill/>
            <a:ln>
              <a:noFill/>
            </a:ln>
          </p:spPr>
          <p:txBody>
            <a:bodyPr anchorCtr="0" anchor="t" bIns="121900" lIns="121900" spcFirstLastPara="1" rIns="121900" wrap="square" tIns="121900">
              <a:noAutofit/>
            </a:bodyPr>
            <a:lstStyle/>
            <a:p>
              <a:pPr indent="0" lvl="0" marL="0" rtl="0" algn="ctr">
                <a:lnSpc>
                  <a:spcPct val="115000"/>
                </a:lnSpc>
                <a:spcBef>
                  <a:spcPts val="0"/>
                </a:spcBef>
                <a:spcAft>
                  <a:spcPts val="2100"/>
                </a:spcAft>
                <a:buClr>
                  <a:schemeClr val="dk1"/>
                </a:buClr>
                <a:buSzPts val="1100"/>
                <a:buFont typeface="Arial"/>
                <a:buNone/>
              </a:pPr>
              <a:r>
                <a:rPr b="1" lang="en-GB" sz="1800">
                  <a:solidFill>
                    <a:schemeClr val="lt1"/>
                  </a:solidFill>
                  <a:latin typeface="Roboto"/>
                  <a:ea typeface="Roboto"/>
                  <a:cs typeface="Roboto"/>
                  <a:sym typeface="Roboto"/>
                </a:rPr>
                <a:t>Analyse Different Systematic Sets</a:t>
              </a:r>
              <a:endParaRPr b="1" sz="1100">
                <a:solidFill>
                  <a:srgbClr val="FFFFFF"/>
                </a:solidFill>
              </a:endParaRPr>
            </a:p>
          </p:txBody>
        </p:sp>
        <p:sp>
          <p:nvSpPr>
            <p:cNvPr id="154" name="Google Shape;154;g13b4bb0c3fc_0_233"/>
            <p:cNvSpPr/>
            <p:nvPr/>
          </p:nvSpPr>
          <p:spPr>
            <a:xfrm>
              <a:off x="5183922" y="3889513"/>
              <a:ext cx="120000" cy="90000"/>
            </a:xfrm>
            <a:prstGeom prst="triangle">
              <a:avLst>
                <a:gd fmla="val 50000" name="adj"/>
              </a:avLst>
            </a:prstGeom>
            <a:solidFill>
              <a:srgbClr val="A8053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55" name="Google Shape;155;g13b4bb0c3fc_0_233"/>
          <p:cNvSpPr/>
          <p:nvPr/>
        </p:nvSpPr>
        <p:spPr>
          <a:xfrm rot="-777052">
            <a:off x="10326883" y="3142865"/>
            <a:ext cx="176695" cy="84018"/>
          </a:xfrm>
          <a:prstGeom prst="roundRect">
            <a:avLst>
              <a:gd fmla="val 50000" name="adj"/>
            </a:avLst>
          </a:prstGeom>
          <a:solidFill>
            <a:srgbClr val="A8053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 name="Google Shape;156;g13b4bb0c3fc_0_233"/>
          <p:cNvSpPr/>
          <p:nvPr/>
        </p:nvSpPr>
        <p:spPr>
          <a:xfrm rot="-777052">
            <a:off x="10600740" y="3079418"/>
            <a:ext cx="176695" cy="84018"/>
          </a:xfrm>
          <a:prstGeom prst="roundRect">
            <a:avLst>
              <a:gd fmla="val 50000" name="adj"/>
            </a:avLst>
          </a:prstGeom>
          <a:solidFill>
            <a:srgbClr val="A8053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pic>
        <p:nvPicPr>
          <p:cNvPr id="638" name="Google Shape;638;g13ad1644f39_0_245"/>
          <p:cNvPicPr preferRelativeResize="0"/>
          <p:nvPr/>
        </p:nvPicPr>
        <p:blipFill rotWithShape="1">
          <a:blip r:embed="rId3">
            <a:alphaModFix/>
          </a:blip>
          <a:srcRect b="0" l="0" r="0" t="0"/>
          <a:stretch/>
        </p:blipFill>
        <p:spPr>
          <a:xfrm>
            <a:off x="7308675" y="2764175"/>
            <a:ext cx="4820400" cy="3395375"/>
          </a:xfrm>
          <a:prstGeom prst="rect">
            <a:avLst/>
          </a:prstGeom>
          <a:noFill/>
          <a:ln>
            <a:noFill/>
          </a:ln>
        </p:spPr>
      </p:pic>
      <p:sp>
        <p:nvSpPr>
          <p:cNvPr id="639" name="Google Shape;639;g13ad1644f39_0_245"/>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640" name="Google Shape;640;g13ad1644f39_0_245"/>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641" name="Google Shape;641;g13ad1644f39_0_245"/>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642" name="Google Shape;642;g13ad1644f39_0_245"/>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643" name="Google Shape;643;g13ad1644f39_0_245"/>
          <p:cNvPicPr preferRelativeResize="0"/>
          <p:nvPr/>
        </p:nvPicPr>
        <p:blipFill rotWithShape="1">
          <a:blip r:embed="rId4">
            <a:alphaModFix/>
          </a:blip>
          <a:srcRect b="32545" l="31099" r="4591" t="32576"/>
          <a:stretch/>
        </p:blipFill>
        <p:spPr>
          <a:xfrm>
            <a:off x="695400" y="198165"/>
            <a:ext cx="1736192" cy="350810"/>
          </a:xfrm>
          <a:prstGeom prst="rect">
            <a:avLst/>
          </a:prstGeom>
          <a:noFill/>
          <a:ln>
            <a:noFill/>
          </a:ln>
        </p:spPr>
      </p:pic>
      <p:pic>
        <p:nvPicPr>
          <p:cNvPr id="644" name="Google Shape;644;g13ad1644f39_0_245"/>
          <p:cNvPicPr preferRelativeResize="0"/>
          <p:nvPr/>
        </p:nvPicPr>
        <p:blipFill rotWithShape="1">
          <a:blip r:embed="rId5">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645" name="Google Shape;645;g13ad1644f39_0_245"/>
          <p:cNvPicPr preferRelativeResize="0"/>
          <p:nvPr/>
        </p:nvPicPr>
        <p:blipFill rotWithShape="1">
          <a:blip r:embed="rId6">
            <a:alphaModFix/>
          </a:blip>
          <a:srcRect b="0" l="0" r="0" t="0"/>
          <a:stretch/>
        </p:blipFill>
        <p:spPr>
          <a:xfrm>
            <a:off x="11565186" y="120361"/>
            <a:ext cx="520515" cy="520515"/>
          </a:xfrm>
          <a:prstGeom prst="rect">
            <a:avLst/>
          </a:prstGeom>
          <a:noFill/>
          <a:ln>
            <a:noFill/>
          </a:ln>
        </p:spPr>
      </p:pic>
      <p:sp>
        <p:nvSpPr>
          <p:cNvPr id="646" name="Google Shape;646;g13ad1644f39_0_245"/>
          <p:cNvSpPr txBox="1"/>
          <p:nvPr/>
        </p:nvSpPr>
        <p:spPr>
          <a:xfrm>
            <a:off x="428350" y="894888"/>
            <a:ext cx="4271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Regression Results - Zenith</a:t>
            </a:r>
            <a:endParaRPr sz="2200"/>
          </a:p>
        </p:txBody>
      </p:sp>
      <p:pic>
        <p:nvPicPr>
          <p:cNvPr id="647" name="Google Shape;647;g13ad1644f39_0_245"/>
          <p:cNvPicPr preferRelativeResize="0"/>
          <p:nvPr/>
        </p:nvPicPr>
        <p:blipFill rotWithShape="1">
          <a:blip r:embed="rId7">
            <a:alphaModFix/>
          </a:blip>
          <a:srcRect b="0" l="5559" r="6605" t="0"/>
          <a:stretch/>
        </p:blipFill>
        <p:spPr>
          <a:xfrm>
            <a:off x="136800" y="1548000"/>
            <a:ext cx="7264800" cy="3319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13ad1644f39_0_261"/>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654" name="Google Shape;654;g13ad1644f39_0_261"/>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655" name="Google Shape;655;g13ad1644f39_0_261"/>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656" name="Google Shape;656;g13ad1644f39_0_261"/>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657" name="Google Shape;657;g13ad1644f39_0_261"/>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658" name="Google Shape;658;g13ad1644f39_0_261"/>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659" name="Google Shape;659;g13ad1644f39_0_261"/>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660" name="Google Shape;660;g13ad1644f39_0_261"/>
          <p:cNvSpPr txBox="1"/>
          <p:nvPr/>
        </p:nvSpPr>
        <p:spPr>
          <a:xfrm>
            <a:off x="428350" y="894888"/>
            <a:ext cx="4271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Regression Results - Azimuth</a:t>
            </a:r>
            <a:endParaRPr sz="2200"/>
          </a:p>
        </p:txBody>
      </p:sp>
      <p:pic>
        <p:nvPicPr>
          <p:cNvPr id="661" name="Google Shape;661;g13ad1644f39_0_261"/>
          <p:cNvPicPr preferRelativeResize="0"/>
          <p:nvPr/>
        </p:nvPicPr>
        <p:blipFill rotWithShape="1">
          <a:blip r:embed="rId6">
            <a:alphaModFix/>
          </a:blip>
          <a:srcRect b="0" l="4656" r="4927" t="0"/>
          <a:stretch/>
        </p:blipFill>
        <p:spPr>
          <a:xfrm>
            <a:off x="136800" y="1548000"/>
            <a:ext cx="7264800" cy="3319200"/>
          </a:xfrm>
          <a:prstGeom prst="rect">
            <a:avLst/>
          </a:prstGeom>
          <a:noFill/>
          <a:ln>
            <a:noFill/>
          </a:ln>
        </p:spPr>
      </p:pic>
      <p:pic>
        <p:nvPicPr>
          <p:cNvPr id="662" name="Google Shape;662;g13ad1644f39_0_261"/>
          <p:cNvPicPr preferRelativeResize="0"/>
          <p:nvPr/>
        </p:nvPicPr>
        <p:blipFill>
          <a:blip r:embed="rId7">
            <a:alphaModFix/>
          </a:blip>
          <a:stretch>
            <a:fillRect/>
          </a:stretch>
        </p:blipFill>
        <p:spPr>
          <a:xfrm>
            <a:off x="7264800" y="2764800"/>
            <a:ext cx="4820400" cy="3394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13ad1644f39_0_225"/>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669" name="Google Shape;669;g13ad1644f39_0_225"/>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670" name="Google Shape;670;g13ad1644f39_0_225"/>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671" name="Google Shape;671;g13ad1644f39_0_225"/>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672" name="Google Shape;672;g13ad1644f39_0_225"/>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673" name="Google Shape;673;g13ad1644f39_0_225"/>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674" name="Google Shape;674;g13ad1644f39_0_225"/>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675" name="Google Shape;675;g13ad1644f39_0_225"/>
          <p:cNvSpPr txBox="1"/>
          <p:nvPr/>
        </p:nvSpPr>
        <p:spPr>
          <a:xfrm>
            <a:off x="408550" y="765038"/>
            <a:ext cx="4271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Regression Results - Real Data</a:t>
            </a:r>
            <a:endParaRPr sz="2200"/>
          </a:p>
        </p:txBody>
      </p:sp>
      <p:pic>
        <p:nvPicPr>
          <p:cNvPr id="676" name="Google Shape;676;g13ad1644f39_0_225"/>
          <p:cNvPicPr preferRelativeResize="0"/>
          <p:nvPr/>
        </p:nvPicPr>
        <p:blipFill rotWithShape="1">
          <a:blip r:embed="rId6">
            <a:alphaModFix/>
          </a:blip>
          <a:srcRect b="0" l="0" r="8062" t="0"/>
          <a:stretch/>
        </p:blipFill>
        <p:spPr>
          <a:xfrm>
            <a:off x="2663162" y="1248425"/>
            <a:ext cx="6865676" cy="4667325"/>
          </a:xfrm>
          <a:prstGeom prst="rect">
            <a:avLst/>
          </a:prstGeom>
          <a:noFill/>
          <a:ln>
            <a:noFill/>
          </a:ln>
        </p:spPr>
      </p:pic>
      <p:pic>
        <p:nvPicPr>
          <p:cNvPr id="677" name="Google Shape;677;g13ad1644f39_0_225"/>
          <p:cNvPicPr preferRelativeResize="0"/>
          <p:nvPr/>
        </p:nvPicPr>
        <p:blipFill rotWithShape="1">
          <a:blip r:embed="rId7">
            <a:alphaModFix/>
          </a:blip>
          <a:srcRect b="0" l="0" r="7398" t="0"/>
          <a:stretch/>
        </p:blipFill>
        <p:spPr>
          <a:xfrm>
            <a:off x="2663400" y="1249300"/>
            <a:ext cx="6865200" cy="4665600"/>
          </a:xfrm>
          <a:prstGeom prst="rect">
            <a:avLst/>
          </a:prstGeom>
          <a:noFill/>
          <a:ln>
            <a:noFill/>
          </a:ln>
        </p:spPr>
      </p:pic>
      <p:pic>
        <p:nvPicPr>
          <p:cNvPr id="678" name="Google Shape;678;g13ad1644f39_0_225"/>
          <p:cNvPicPr preferRelativeResize="0"/>
          <p:nvPr/>
        </p:nvPicPr>
        <p:blipFill rotWithShape="1">
          <a:blip r:embed="rId8">
            <a:alphaModFix/>
          </a:blip>
          <a:srcRect b="0" l="0" r="7123" t="0"/>
          <a:stretch/>
        </p:blipFill>
        <p:spPr>
          <a:xfrm>
            <a:off x="2663400" y="1249300"/>
            <a:ext cx="6865200" cy="4665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676"/>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67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g13ad1644f39_0_280"/>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685" name="Google Shape;685;g13ad1644f39_0_280"/>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686" name="Google Shape;686;g13ad1644f39_0_280"/>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687" name="Google Shape;687;g13ad1644f39_0_280"/>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688" name="Google Shape;688;g13ad1644f39_0_280"/>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689" name="Google Shape;689;g13ad1644f39_0_280"/>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690" name="Google Shape;690;g13ad1644f39_0_280"/>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691" name="Google Shape;691;g13ad1644f39_0_280"/>
          <p:cNvSpPr txBox="1"/>
          <p:nvPr/>
        </p:nvSpPr>
        <p:spPr>
          <a:xfrm>
            <a:off x="428350" y="894900"/>
            <a:ext cx="7053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Regression Stopping Position Results - Real Data</a:t>
            </a:r>
            <a:endParaRPr sz="2200"/>
          </a:p>
        </p:txBody>
      </p:sp>
      <p:pic>
        <p:nvPicPr>
          <p:cNvPr id="692" name="Google Shape;692;g13ad1644f39_0_280"/>
          <p:cNvPicPr preferRelativeResize="0"/>
          <p:nvPr/>
        </p:nvPicPr>
        <p:blipFill>
          <a:blip r:embed="rId6">
            <a:alphaModFix/>
          </a:blip>
          <a:stretch>
            <a:fillRect/>
          </a:stretch>
        </p:blipFill>
        <p:spPr>
          <a:xfrm>
            <a:off x="152400" y="1570500"/>
            <a:ext cx="7482018" cy="4676261"/>
          </a:xfrm>
          <a:prstGeom prst="rect">
            <a:avLst/>
          </a:prstGeom>
          <a:noFill/>
          <a:ln>
            <a:noFill/>
          </a:ln>
        </p:spPr>
      </p:pic>
      <p:pic>
        <p:nvPicPr>
          <p:cNvPr id="693" name="Google Shape;693;g13ad1644f39_0_280"/>
          <p:cNvPicPr preferRelativeResize="0"/>
          <p:nvPr/>
        </p:nvPicPr>
        <p:blipFill>
          <a:blip r:embed="rId7">
            <a:alphaModFix/>
          </a:blip>
          <a:stretch>
            <a:fillRect/>
          </a:stretch>
        </p:blipFill>
        <p:spPr>
          <a:xfrm>
            <a:off x="7786831" y="3574855"/>
            <a:ext cx="4252782" cy="2657989"/>
          </a:xfrm>
          <a:prstGeom prst="rect">
            <a:avLst/>
          </a:prstGeom>
          <a:noFill/>
          <a:ln>
            <a:noFill/>
          </a:ln>
        </p:spPr>
      </p:pic>
      <p:pic>
        <p:nvPicPr>
          <p:cNvPr id="694" name="Google Shape;694;g13ad1644f39_0_280"/>
          <p:cNvPicPr preferRelativeResize="0"/>
          <p:nvPr/>
        </p:nvPicPr>
        <p:blipFill>
          <a:blip r:embed="rId8">
            <a:alphaModFix/>
          </a:blip>
          <a:stretch>
            <a:fillRect/>
          </a:stretch>
        </p:blipFill>
        <p:spPr>
          <a:xfrm>
            <a:off x="7787418" y="841544"/>
            <a:ext cx="4251600" cy="2656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13ad1644f39_0_213"/>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701" name="Google Shape;701;g13ad1644f39_0_213"/>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Results</a:t>
            </a:r>
            <a:endParaRPr sz="2000"/>
          </a:p>
        </p:txBody>
      </p:sp>
      <p:sp>
        <p:nvSpPr>
          <p:cNvPr id="702" name="Google Shape;702;g13ad1644f39_0_213"/>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703" name="Google Shape;703;g13ad1644f39_0_213"/>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704" name="Google Shape;704;g13ad1644f39_0_213"/>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705" name="Google Shape;705;g13ad1644f39_0_213"/>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706" name="Google Shape;706;g13ad1644f39_0_213"/>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707" name="Google Shape;707;g13ad1644f39_0_213"/>
          <p:cNvPicPr preferRelativeResize="0"/>
          <p:nvPr/>
        </p:nvPicPr>
        <p:blipFill>
          <a:blip r:embed="rId6">
            <a:alphaModFix/>
          </a:blip>
          <a:stretch>
            <a:fillRect/>
          </a:stretch>
        </p:blipFill>
        <p:spPr>
          <a:xfrm>
            <a:off x="484471" y="1570488"/>
            <a:ext cx="11223057" cy="4676274"/>
          </a:xfrm>
          <a:prstGeom prst="rect">
            <a:avLst/>
          </a:prstGeom>
          <a:noFill/>
          <a:ln>
            <a:noFill/>
          </a:ln>
        </p:spPr>
      </p:pic>
      <p:pic>
        <p:nvPicPr>
          <p:cNvPr id="708" name="Google Shape;708;g13ad1644f39_0_213"/>
          <p:cNvPicPr preferRelativeResize="0"/>
          <p:nvPr/>
        </p:nvPicPr>
        <p:blipFill>
          <a:blip r:embed="rId7">
            <a:alphaModFix/>
          </a:blip>
          <a:stretch>
            <a:fillRect/>
          </a:stretch>
        </p:blipFill>
        <p:spPr>
          <a:xfrm>
            <a:off x="486000" y="1569600"/>
            <a:ext cx="11224800" cy="4676400"/>
          </a:xfrm>
          <a:prstGeom prst="rect">
            <a:avLst/>
          </a:prstGeom>
          <a:noFill/>
          <a:ln>
            <a:noFill/>
          </a:ln>
        </p:spPr>
      </p:pic>
      <p:pic>
        <p:nvPicPr>
          <p:cNvPr id="709" name="Google Shape;709;g13ad1644f39_0_213"/>
          <p:cNvPicPr preferRelativeResize="0"/>
          <p:nvPr/>
        </p:nvPicPr>
        <p:blipFill>
          <a:blip r:embed="rId8">
            <a:alphaModFix/>
          </a:blip>
          <a:stretch>
            <a:fillRect/>
          </a:stretch>
        </p:blipFill>
        <p:spPr>
          <a:xfrm>
            <a:off x="484775" y="1569600"/>
            <a:ext cx="11224800" cy="467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70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7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70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7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70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g13b4bb0c3fc_0_19"/>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716" name="Google Shape;716;g13b4bb0c3fc_0_19"/>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Results</a:t>
            </a:r>
            <a:endParaRPr/>
          </a:p>
        </p:txBody>
      </p:sp>
      <p:sp>
        <p:nvSpPr>
          <p:cNvPr id="717" name="Google Shape;717;g13b4bb0c3fc_0_19"/>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718" name="Google Shape;718;g13b4bb0c3fc_0_19"/>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719" name="Google Shape;719;g13b4bb0c3fc_0_19"/>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720" name="Google Shape;720;g13b4bb0c3fc_0_19"/>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721" name="Google Shape;721;g13b4bb0c3fc_0_19"/>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722" name="Google Shape;722;g13b4bb0c3fc_0_19"/>
          <p:cNvSpPr txBox="1"/>
          <p:nvPr/>
        </p:nvSpPr>
        <p:spPr>
          <a:xfrm>
            <a:off x="428350" y="894900"/>
            <a:ext cx="6221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Aside: Muon Simulation in IceCube</a:t>
            </a:r>
            <a:endParaRPr sz="2200"/>
          </a:p>
        </p:txBody>
      </p:sp>
      <p:pic>
        <p:nvPicPr>
          <p:cNvPr id="723" name="Google Shape;723;g13b4bb0c3fc_0_19"/>
          <p:cNvPicPr preferRelativeResize="0"/>
          <p:nvPr/>
        </p:nvPicPr>
        <p:blipFill rotWithShape="1">
          <a:blip r:embed="rId6">
            <a:alphaModFix/>
          </a:blip>
          <a:srcRect b="0" l="13619" r="12323" t="0"/>
          <a:stretch/>
        </p:blipFill>
        <p:spPr>
          <a:xfrm>
            <a:off x="7026225" y="1181900"/>
            <a:ext cx="4908474" cy="4676250"/>
          </a:xfrm>
          <a:prstGeom prst="rect">
            <a:avLst/>
          </a:prstGeom>
          <a:noFill/>
          <a:ln>
            <a:noFill/>
          </a:ln>
        </p:spPr>
      </p:pic>
      <p:sp>
        <p:nvSpPr>
          <p:cNvPr id="724" name="Google Shape;724;g13b4bb0c3fc_0_19"/>
          <p:cNvSpPr txBox="1"/>
          <p:nvPr/>
        </p:nvSpPr>
        <p:spPr>
          <a:xfrm>
            <a:off x="6788725" y="5858125"/>
            <a:ext cx="5297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666666"/>
                </a:solidFill>
              </a:rPr>
              <a:t>Figure from https://wiki.icecube.wisc.edu/index.php/OscNext_MuonGun_Optimization </a:t>
            </a:r>
            <a:endParaRPr sz="1200">
              <a:solidFill>
                <a:srgbClr val="666666"/>
              </a:solidFill>
            </a:endParaRPr>
          </a:p>
        </p:txBody>
      </p:sp>
      <p:sp>
        <p:nvSpPr>
          <p:cNvPr id="725" name="Google Shape;725;g13b4bb0c3fc_0_19"/>
          <p:cNvSpPr txBox="1"/>
          <p:nvPr/>
        </p:nvSpPr>
        <p:spPr>
          <a:xfrm>
            <a:off x="554400" y="1646600"/>
            <a:ext cx="49947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Muongun fires muons towards IceCube from a large exterior cylinder. Simulation in the following chain:</a:t>
            </a:r>
            <a:endParaRPr sz="1600"/>
          </a:p>
          <a:p>
            <a:pPr indent="0" lvl="0" marL="0" rtl="0" algn="l">
              <a:spcBef>
                <a:spcPts val="0"/>
              </a:spcBef>
              <a:spcAft>
                <a:spcPts val="0"/>
              </a:spcAft>
              <a:buNone/>
            </a:pPr>
            <a:r>
              <a:rPr lang="en-GB" sz="1600"/>
              <a:t>Generation</a:t>
            </a:r>
            <a:endParaRPr sz="1600"/>
          </a:p>
          <a:p>
            <a:pPr indent="0" lvl="0" marL="0" rtl="0" algn="l">
              <a:spcBef>
                <a:spcPts val="0"/>
              </a:spcBef>
              <a:spcAft>
                <a:spcPts val="0"/>
              </a:spcAft>
              <a:buNone/>
            </a:pPr>
            <a:r>
              <a:rPr lang="en-GB" sz="1600"/>
              <a:t>Lepton propagation</a:t>
            </a:r>
            <a:endParaRPr sz="1600"/>
          </a:p>
          <a:p>
            <a:pPr indent="0" lvl="0" marL="0" rtl="0" algn="l">
              <a:spcBef>
                <a:spcPts val="0"/>
              </a:spcBef>
              <a:spcAft>
                <a:spcPts val="0"/>
              </a:spcAft>
              <a:buNone/>
            </a:pPr>
            <a:r>
              <a:rPr lang="en-GB" sz="1600"/>
              <a:t>Photon propagation</a:t>
            </a:r>
            <a:endParaRPr sz="1600"/>
          </a:p>
          <a:p>
            <a:pPr indent="0" lvl="0" marL="0" rtl="0" algn="l">
              <a:spcBef>
                <a:spcPts val="0"/>
              </a:spcBef>
              <a:spcAft>
                <a:spcPts val="0"/>
              </a:spcAft>
              <a:buNone/>
            </a:pPr>
            <a:r>
              <a:rPr lang="en-GB" sz="1600"/>
              <a:t>Noise hits</a:t>
            </a:r>
            <a:endParaRPr sz="1600"/>
          </a:p>
          <a:p>
            <a:pPr indent="0" lvl="0" marL="0" rtl="0" algn="l">
              <a:spcBef>
                <a:spcPts val="0"/>
              </a:spcBef>
              <a:spcAft>
                <a:spcPts val="0"/>
              </a:spcAft>
              <a:buNone/>
            </a:pPr>
            <a:r>
              <a:rPr lang="en-GB" sz="1600"/>
              <a:t>Detector Response</a:t>
            </a:r>
            <a:endParaRPr sz="1600"/>
          </a:p>
        </p:txBody>
      </p:sp>
      <p:sp>
        <p:nvSpPr>
          <p:cNvPr id="726" name="Google Shape;726;g13b4bb0c3fc_0_19"/>
          <p:cNvSpPr txBox="1"/>
          <p:nvPr/>
        </p:nvSpPr>
        <p:spPr>
          <a:xfrm>
            <a:off x="554100" y="3851525"/>
            <a:ext cx="5541900" cy="181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GB" sz="1600">
                <a:solidFill>
                  <a:schemeClr val="dk1"/>
                </a:solidFill>
              </a:rPr>
              <a:t>However, to produce DeepCore MuonGun sets we use a target cylinder, only simulating those muons whose path crosses DeepCore.</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600">
                <a:solidFill>
                  <a:schemeClr val="dk1"/>
                </a:solidFill>
              </a:rPr>
              <a:t>All muons begin on the Generation cylinder, but are only thrown if their path crosses the target cylinder</a:t>
            </a:r>
            <a:endParaRPr sz="1600">
              <a:solidFill>
                <a:schemeClr val="dk1"/>
              </a:solidFill>
            </a:endParaRPr>
          </a:p>
          <a:p>
            <a:pPr indent="0" lvl="0" marL="0" rtl="0" algn="l">
              <a:spcBef>
                <a:spcPts val="0"/>
              </a:spcBef>
              <a:spcAft>
                <a:spcPts val="0"/>
              </a:spcAft>
              <a:buNone/>
            </a:pPr>
            <a:r>
              <a:t/>
            </a:r>
            <a:endParaRPr/>
          </a:p>
        </p:txBody>
      </p:sp>
      <p:sp>
        <p:nvSpPr>
          <p:cNvPr id="727" name="Google Shape;727;g13b4bb0c3fc_0_19"/>
          <p:cNvSpPr txBox="1"/>
          <p:nvPr/>
        </p:nvSpPr>
        <p:spPr>
          <a:xfrm>
            <a:off x="694600" y="5670950"/>
            <a:ext cx="2571000" cy="58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600"/>
              </a:spcBef>
              <a:spcAft>
                <a:spcPts val="0"/>
              </a:spcAft>
              <a:buNone/>
            </a:pPr>
            <a:r>
              <a:rPr lang="en-GB" sz="950">
                <a:solidFill>
                  <a:schemeClr val="dk1"/>
                </a:solidFill>
                <a:highlight>
                  <a:srgbClr val="FFFFFF"/>
                </a:highlight>
              </a:rPr>
              <a:t>Energy Range: 160 GeV – 700 GeV</a:t>
            </a:r>
            <a:endParaRPr sz="950">
              <a:solidFill>
                <a:schemeClr val="dk1"/>
              </a:solidFill>
              <a:highlight>
                <a:srgbClr val="FFFFFF"/>
              </a:highlight>
            </a:endParaRPr>
          </a:p>
          <a:p>
            <a:pPr indent="0" lvl="0" marL="0" rtl="0" algn="l">
              <a:spcBef>
                <a:spcPts val="10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id="733" name="Google Shape;733;g13ad1644f39_0_344"/>
          <p:cNvPicPr preferRelativeResize="0"/>
          <p:nvPr/>
        </p:nvPicPr>
        <p:blipFill rotWithShape="1">
          <a:blip r:embed="rId3">
            <a:alphaModFix/>
          </a:blip>
          <a:srcRect b="0" l="0" r="0" t="9665"/>
          <a:stretch/>
        </p:blipFill>
        <p:spPr>
          <a:xfrm>
            <a:off x="7609650" y="3472100"/>
            <a:ext cx="4536369" cy="2824400"/>
          </a:xfrm>
          <a:prstGeom prst="rect">
            <a:avLst/>
          </a:prstGeom>
          <a:noFill/>
          <a:ln>
            <a:noFill/>
          </a:ln>
        </p:spPr>
      </p:pic>
      <p:sp>
        <p:nvSpPr>
          <p:cNvPr id="734" name="Google Shape;734;g13ad1644f39_0_344"/>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735" name="Google Shape;735;g13ad1644f39_0_344"/>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Results</a:t>
            </a:r>
            <a:endParaRPr/>
          </a:p>
        </p:txBody>
      </p:sp>
      <p:sp>
        <p:nvSpPr>
          <p:cNvPr id="736" name="Google Shape;736;g13ad1644f39_0_344"/>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737" name="Google Shape;737;g13ad1644f39_0_344"/>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738" name="Google Shape;738;g13ad1644f39_0_344"/>
          <p:cNvPicPr preferRelativeResize="0"/>
          <p:nvPr/>
        </p:nvPicPr>
        <p:blipFill rotWithShape="1">
          <a:blip r:embed="rId4">
            <a:alphaModFix/>
          </a:blip>
          <a:srcRect b="32545" l="31099" r="4591" t="32576"/>
          <a:stretch/>
        </p:blipFill>
        <p:spPr>
          <a:xfrm>
            <a:off x="695400" y="198165"/>
            <a:ext cx="1736192" cy="350810"/>
          </a:xfrm>
          <a:prstGeom prst="rect">
            <a:avLst/>
          </a:prstGeom>
          <a:noFill/>
          <a:ln>
            <a:noFill/>
          </a:ln>
        </p:spPr>
      </p:pic>
      <p:pic>
        <p:nvPicPr>
          <p:cNvPr id="739" name="Google Shape;739;g13ad1644f39_0_344"/>
          <p:cNvPicPr preferRelativeResize="0"/>
          <p:nvPr/>
        </p:nvPicPr>
        <p:blipFill rotWithShape="1">
          <a:blip r:embed="rId5">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740" name="Google Shape;740;g13ad1644f39_0_344"/>
          <p:cNvPicPr preferRelativeResize="0"/>
          <p:nvPr/>
        </p:nvPicPr>
        <p:blipFill rotWithShape="1">
          <a:blip r:embed="rId6">
            <a:alphaModFix/>
          </a:blip>
          <a:srcRect b="0" l="0" r="0" t="0"/>
          <a:stretch/>
        </p:blipFill>
        <p:spPr>
          <a:xfrm>
            <a:off x="11565186" y="120361"/>
            <a:ext cx="520515" cy="520515"/>
          </a:xfrm>
          <a:prstGeom prst="rect">
            <a:avLst/>
          </a:prstGeom>
          <a:noFill/>
          <a:ln>
            <a:noFill/>
          </a:ln>
        </p:spPr>
      </p:pic>
      <p:sp>
        <p:nvSpPr>
          <p:cNvPr id="741" name="Google Shape;741;g13ad1644f39_0_344"/>
          <p:cNvSpPr txBox="1"/>
          <p:nvPr/>
        </p:nvSpPr>
        <p:spPr>
          <a:xfrm>
            <a:off x="428350" y="894900"/>
            <a:ext cx="6221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Systematic Set </a:t>
            </a:r>
            <a:r>
              <a:rPr lang="en-GB" sz="2200"/>
              <a:t>Results</a:t>
            </a:r>
            <a:endParaRPr sz="2200"/>
          </a:p>
        </p:txBody>
      </p:sp>
      <p:pic>
        <p:nvPicPr>
          <p:cNvPr id="742" name="Google Shape;742;g13ad1644f39_0_344"/>
          <p:cNvPicPr preferRelativeResize="0"/>
          <p:nvPr/>
        </p:nvPicPr>
        <p:blipFill rotWithShape="1">
          <a:blip r:embed="rId7">
            <a:alphaModFix/>
          </a:blip>
          <a:srcRect b="1823" l="0" r="6112" t="9665"/>
          <a:stretch/>
        </p:blipFill>
        <p:spPr>
          <a:xfrm>
            <a:off x="3781149" y="816875"/>
            <a:ext cx="4346851" cy="2824400"/>
          </a:xfrm>
          <a:prstGeom prst="rect">
            <a:avLst/>
          </a:prstGeom>
          <a:noFill/>
          <a:ln>
            <a:noFill/>
          </a:ln>
        </p:spPr>
      </p:pic>
      <p:pic>
        <p:nvPicPr>
          <p:cNvPr id="743" name="Google Shape;743;g13ad1644f39_0_344"/>
          <p:cNvPicPr preferRelativeResize="0"/>
          <p:nvPr/>
        </p:nvPicPr>
        <p:blipFill rotWithShape="1">
          <a:blip r:embed="rId8">
            <a:alphaModFix/>
          </a:blip>
          <a:srcRect b="0" l="0" r="0" t="9665"/>
          <a:stretch/>
        </p:blipFill>
        <p:spPr>
          <a:xfrm>
            <a:off x="135875" y="3535275"/>
            <a:ext cx="4536374" cy="2824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g13b4bb0c3fc_0_0"/>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750" name="Google Shape;750;g13b4bb0c3fc_0_0"/>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Conclusion</a:t>
            </a:r>
            <a:endParaRPr/>
          </a:p>
        </p:txBody>
      </p:sp>
      <p:sp>
        <p:nvSpPr>
          <p:cNvPr id="751" name="Google Shape;751;g13b4bb0c3fc_0_0"/>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752" name="Google Shape;752;g13b4bb0c3fc_0_0"/>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753" name="Google Shape;753;g13b4bb0c3fc_0_0"/>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754" name="Google Shape;754;g13b4bb0c3fc_0_0"/>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755" name="Google Shape;755;g13b4bb0c3fc_0_0"/>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756" name="Google Shape;756;g13b4bb0c3fc_0_0"/>
          <p:cNvSpPr txBox="1"/>
          <p:nvPr>
            <p:ph idx="1" type="body"/>
          </p:nvPr>
        </p:nvSpPr>
        <p:spPr>
          <a:xfrm>
            <a:off x="609600" y="959400"/>
            <a:ext cx="5386800" cy="639900"/>
          </a:xfrm>
          <a:prstGeom prst="rect">
            <a:avLst/>
          </a:prstGeom>
        </p:spPr>
        <p:txBody>
          <a:bodyPr anchorCtr="0" anchor="b" bIns="45700" lIns="91425" spcFirstLastPara="1" rIns="91425" wrap="square" tIns="45700">
            <a:normAutofit/>
          </a:bodyPr>
          <a:lstStyle/>
          <a:p>
            <a:pPr indent="0" lvl="0" marL="0" rtl="0" algn="l">
              <a:spcBef>
                <a:spcPts val="480"/>
              </a:spcBef>
              <a:spcAft>
                <a:spcPts val="0"/>
              </a:spcAft>
              <a:buNone/>
            </a:pPr>
            <a:r>
              <a:rPr lang="en-GB" sz="2600"/>
              <a:t>Project Outcomes</a:t>
            </a:r>
            <a:endParaRPr sz="2600"/>
          </a:p>
        </p:txBody>
      </p:sp>
      <p:sp>
        <p:nvSpPr>
          <p:cNvPr id="757" name="Google Shape;757;g13b4bb0c3fc_0_0"/>
          <p:cNvSpPr txBox="1"/>
          <p:nvPr>
            <p:ph idx="2" type="body"/>
          </p:nvPr>
        </p:nvSpPr>
        <p:spPr>
          <a:xfrm>
            <a:off x="609600" y="1825625"/>
            <a:ext cx="5486400" cy="3515400"/>
          </a:xfrm>
          <a:prstGeom prst="rect">
            <a:avLst/>
          </a:prstGeom>
        </p:spPr>
        <p:txBody>
          <a:bodyPr anchorCtr="0" anchor="t" bIns="45700" lIns="91425" spcFirstLastPara="1" rIns="91425" wrap="square" tIns="45700">
            <a:normAutofit/>
          </a:bodyPr>
          <a:lstStyle/>
          <a:p>
            <a:pPr indent="-355600" lvl="0" marL="457200" rtl="0" algn="l">
              <a:lnSpc>
                <a:spcPct val="90000"/>
              </a:lnSpc>
              <a:spcBef>
                <a:spcPts val="0"/>
              </a:spcBef>
              <a:spcAft>
                <a:spcPts val="0"/>
              </a:spcAft>
              <a:buSzPts val="2000"/>
              <a:buChar char="➢"/>
            </a:pPr>
            <a:r>
              <a:rPr lang="en-GB" sz="2000"/>
              <a:t>The DynEdge model can be used as classification tool in future event </a:t>
            </a:r>
            <a:r>
              <a:rPr lang="en-GB" sz="2000"/>
              <a:t>selections</a:t>
            </a:r>
            <a:r>
              <a:rPr lang="en-GB" sz="2000"/>
              <a:t>.</a:t>
            </a:r>
            <a:endParaRPr sz="2000"/>
          </a:p>
          <a:p>
            <a:pPr indent="-355600" lvl="0" marL="457200" rtl="0" algn="l">
              <a:lnSpc>
                <a:spcPct val="90000"/>
              </a:lnSpc>
              <a:spcBef>
                <a:spcPts val="1000"/>
              </a:spcBef>
              <a:spcAft>
                <a:spcPts val="0"/>
              </a:spcAft>
              <a:buSzPts val="2000"/>
              <a:buChar char="➢"/>
            </a:pPr>
            <a:r>
              <a:rPr lang="en-GB" sz="2000"/>
              <a:t>The DynEdge model </a:t>
            </a:r>
            <a:r>
              <a:rPr lang="en-GB" sz="2000"/>
              <a:t>architecture</a:t>
            </a:r>
            <a:r>
              <a:rPr lang="en-GB" sz="2000"/>
              <a:t> generalises to the reconstruction of muons.</a:t>
            </a:r>
            <a:endParaRPr sz="2000"/>
          </a:p>
          <a:p>
            <a:pPr indent="-355600" lvl="0" marL="457200" rtl="0" algn="l">
              <a:lnSpc>
                <a:spcPct val="90000"/>
              </a:lnSpc>
              <a:spcBef>
                <a:spcPts val="1000"/>
              </a:spcBef>
              <a:spcAft>
                <a:spcPts val="0"/>
              </a:spcAft>
              <a:buSzPts val="2000"/>
              <a:buChar char="➢"/>
            </a:pPr>
            <a:r>
              <a:rPr lang="en-GB" sz="2000"/>
              <a:t>The high statistics of muons allows a very pure sample of stopped muons to be isolated and compared to real data.</a:t>
            </a:r>
            <a:endParaRPr sz="2000"/>
          </a:p>
          <a:p>
            <a:pPr indent="-355600" lvl="0" marL="457200" rtl="0" algn="l">
              <a:lnSpc>
                <a:spcPct val="90000"/>
              </a:lnSpc>
              <a:spcBef>
                <a:spcPts val="1000"/>
              </a:spcBef>
              <a:spcAft>
                <a:spcPts val="1000"/>
              </a:spcAft>
              <a:buSzPts val="2000"/>
              <a:buChar char="➢"/>
            </a:pPr>
            <a:r>
              <a:rPr lang="en-GB" sz="2000"/>
              <a:t>Application to systematic simulation sets contrasting different detector assumptions.</a:t>
            </a:r>
            <a:endParaRPr sz="2000"/>
          </a:p>
        </p:txBody>
      </p:sp>
      <p:sp>
        <p:nvSpPr>
          <p:cNvPr id="758" name="Google Shape;758;g13b4bb0c3fc_0_0"/>
          <p:cNvSpPr txBox="1"/>
          <p:nvPr>
            <p:ph idx="3" type="body"/>
          </p:nvPr>
        </p:nvSpPr>
        <p:spPr>
          <a:xfrm>
            <a:off x="6193368" y="959788"/>
            <a:ext cx="5388900" cy="639900"/>
          </a:xfrm>
          <a:prstGeom prst="rect">
            <a:avLst/>
          </a:prstGeom>
        </p:spPr>
        <p:txBody>
          <a:bodyPr anchorCtr="0" anchor="b" bIns="45700" lIns="91425" spcFirstLastPara="1" rIns="91425" wrap="square" tIns="45700">
            <a:normAutofit/>
          </a:bodyPr>
          <a:lstStyle/>
          <a:p>
            <a:pPr indent="0" lvl="0" marL="0" rtl="0" algn="l">
              <a:spcBef>
                <a:spcPts val="480"/>
              </a:spcBef>
              <a:spcAft>
                <a:spcPts val="0"/>
              </a:spcAft>
              <a:buNone/>
            </a:pPr>
            <a:r>
              <a:rPr lang="en-GB" sz="2600"/>
              <a:t>Future Outlook</a:t>
            </a:r>
            <a:endParaRPr sz="2600"/>
          </a:p>
        </p:txBody>
      </p:sp>
      <p:sp>
        <p:nvSpPr>
          <p:cNvPr id="759" name="Google Shape;759;g13b4bb0c3fc_0_0"/>
          <p:cNvSpPr txBox="1"/>
          <p:nvPr>
            <p:ph idx="4" type="body"/>
          </p:nvPr>
        </p:nvSpPr>
        <p:spPr>
          <a:xfrm>
            <a:off x="6193375" y="1794450"/>
            <a:ext cx="5388900" cy="2003700"/>
          </a:xfrm>
          <a:prstGeom prst="rect">
            <a:avLst/>
          </a:prstGeom>
        </p:spPr>
        <p:txBody>
          <a:bodyPr anchorCtr="0" anchor="t" bIns="45700" lIns="91425" spcFirstLastPara="1" rIns="91425" wrap="square" tIns="45700">
            <a:normAutofit lnSpcReduction="10000"/>
          </a:bodyPr>
          <a:lstStyle/>
          <a:p>
            <a:pPr indent="-342900" lvl="0" marL="457200" rtl="0" algn="l">
              <a:lnSpc>
                <a:spcPct val="90000"/>
              </a:lnSpc>
              <a:spcBef>
                <a:spcPts val="0"/>
              </a:spcBef>
              <a:spcAft>
                <a:spcPts val="0"/>
              </a:spcAft>
              <a:buSzPts val="1800"/>
              <a:buChar char="➢"/>
            </a:pPr>
            <a:r>
              <a:rPr lang="en-GB" sz="1800"/>
              <a:t>Take more real data, reconstructing more muons for comparison.</a:t>
            </a:r>
            <a:endParaRPr sz="1800"/>
          </a:p>
          <a:p>
            <a:pPr indent="-342900" lvl="0" marL="457200" rtl="0" algn="l">
              <a:lnSpc>
                <a:spcPct val="90000"/>
              </a:lnSpc>
              <a:spcBef>
                <a:spcPts val="1000"/>
              </a:spcBef>
              <a:spcAft>
                <a:spcPts val="0"/>
              </a:spcAft>
              <a:buSzPts val="1800"/>
              <a:buChar char="➢"/>
            </a:pPr>
            <a:r>
              <a:rPr lang="en-GB" sz="1800"/>
              <a:t>Compare all systematic sets and look more directly at ice properties.</a:t>
            </a:r>
            <a:endParaRPr sz="1800"/>
          </a:p>
          <a:p>
            <a:pPr indent="-342900" lvl="0" marL="457200" rtl="0" algn="l">
              <a:lnSpc>
                <a:spcPct val="90000"/>
              </a:lnSpc>
              <a:spcBef>
                <a:spcPts val="1000"/>
              </a:spcBef>
              <a:spcAft>
                <a:spcPts val="0"/>
              </a:spcAft>
              <a:buSzPts val="1800"/>
              <a:buChar char="➢"/>
            </a:pPr>
            <a:r>
              <a:rPr lang="en-GB" sz="1800"/>
              <a:t>Use muons to constrain air shower parameters.</a:t>
            </a:r>
            <a:endParaRPr sz="1800"/>
          </a:p>
          <a:p>
            <a:pPr indent="0" lvl="0" marL="0" rtl="0" algn="l">
              <a:lnSpc>
                <a:spcPct val="90000"/>
              </a:lnSpc>
              <a:spcBef>
                <a:spcPts val="1000"/>
              </a:spcBef>
              <a:spcAft>
                <a:spcPts val="0"/>
              </a:spcAft>
              <a:buSzPts val="935"/>
              <a:buNone/>
            </a:pPr>
            <a:r>
              <a:t/>
            </a:r>
            <a:endParaRPr sz="1700"/>
          </a:p>
        </p:txBody>
      </p:sp>
      <p:sp>
        <p:nvSpPr>
          <p:cNvPr id="760" name="Google Shape;760;g13b4bb0c3fc_0_0"/>
          <p:cNvSpPr txBox="1"/>
          <p:nvPr>
            <p:ph idx="3" type="body"/>
          </p:nvPr>
        </p:nvSpPr>
        <p:spPr>
          <a:xfrm>
            <a:off x="6192000" y="3621975"/>
            <a:ext cx="5388900" cy="562500"/>
          </a:xfrm>
          <a:prstGeom prst="rect">
            <a:avLst/>
          </a:prstGeom>
        </p:spPr>
        <p:txBody>
          <a:bodyPr anchorCtr="0" anchor="b" bIns="45700" lIns="91425" spcFirstLastPara="1" rIns="91425" wrap="square" tIns="45700">
            <a:normAutofit/>
          </a:bodyPr>
          <a:lstStyle/>
          <a:p>
            <a:pPr indent="0" lvl="0" marL="0" rtl="0" algn="l">
              <a:spcBef>
                <a:spcPts val="480"/>
              </a:spcBef>
              <a:spcAft>
                <a:spcPts val="0"/>
              </a:spcAft>
              <a:buNone/>
            </a:pPr>
            <a:r>
              <a:rPr lang="en-GB" sz="2600"/>
              <a:t>GraphNet Generally</a:t>
            </a:r>
            <a:endParaRPr sz="2600"/>
          </a:p>
        </p:txBody>
      </p:sp>
      <p:sp>
        <p:nvSpPr>
          <p:cNvPr id="761" name="Google Shape;761;g13b4bb0c3fc_0_0"/>
          <p:cNvSpPr txBox="1"/>
          <p:nvPr>
            <p:ph idx="4" type="body"/>
          </p:nvPr>
        </p:nvSpPr>
        <p:spPr>
          <a:xfrm>
            <a:off x="6192000" y="4353704"/>
            <a:ext cx="5388900" cy="1761300"/>
          </a:xfrm>
          <a:prstGeom prst="rect">
            <a:avLst/>
          </a:prstGeom>
        </p:spPr>
        <p:txBody>
          <a:bodyPr anchorCtr="0" anchor="t" bIns="45700" lIns="91425" spcFirstLastPara="1" rIns="91425" wrap="square" tIns="45700">
            <a:noAutofit/>
          </a:bodyPr>
          <a:lstStyle/>
          <a:p>
            <a:pPr indent="-338455" lvl="0" marL="457200" rtl="0" algn="l">
              <a:lnSpc>
                <a:spcPct val="90000"/>
              </a:lnSpc>
              <a:spcBef>
                <a:spcPts val="0"/>
              </a:spcBef>
              <a:spcAft>
                <a:spcPts val="0"/>
              </a:spcAft>
              <a:buSzPts val="1730"/>
              <a:buChar char="➢"/>
            </a:pPr>
            <a:r>
              <a:rPr lang="en-GB" sz="1729"/>
              <a:t>Usage as filter/event-selection for low-level events.</a:t>
            </a:r>
            <a:endParaRPr sz="1729"/>
          </a:p>
          <a:p>
            <a:pPr indent="-338455" lvl="0" marL="457200" rtl="0" algn="l">
              <a:lnSpc>
                <a:spcPct val="90000"/>
              </a:lnSpc>
              <a:spcBef>
                <a:spcPts val="1000"/>
              </a:spcBef>
              <a:spcAft>
                <a:spcPts val="0"/>
              </a:spcAft>
              <a:buSzPts val="1730"/>
              <a:buChar char="➢"/>
            </a:pPr>
            <a:r>
              <a:rPr lang="en-GB" sz="1729"/>
              <a:t>Return higher purity neutrino cascade sample.</a:t>
            </a:r>
            <a:endParaRPr sz="1729"/>
          </a:p>
          <a:p>
            <a:pPr indent="-338455" lvl="0" marL="457200" rtl="0" algn="l">
              <a:lnSpc>
                <a:spcPct val="90000"/>
              </a:lnSpc>
              <a:spcBef>
                <a:spcPts val="1000"/>
              </a:spcBef>
              <a:spcAft>
                <a:spcPts val="0"/>
              </a:spcAft>
              <a:buSzPts val="1730"/>
              <a:buChar char="➢"/>
            </a:pPr>
            <a:r>
              <a:rPr lang="en-GB" sz="1729"/>
              <a:t>Application in IceCube upgrade analysis.</a:t>
            </a:r>
            <a:endParaRPr sz="1729"/>
          </a:p>
          <a:p>
            <a:pPr indent="-338455" lvl="0" marL="457200" rtl="0" algn="l">
              <a:lnSpc>
                <a:spcPct val="90000"/>
              </a:lnSpc>
              <a:spcBef>
                <a:spcPts val="1000"/>
              </a:spcBef>
              <a:spcAft>
                <a:spcPts val="0"/>
              </a:spcAft>
              <a:buSzPts val="1730"/>
              <a:buChar char="➢"/>
            </a:pPr>
            <a:r>
              <a:rPr lang="en-GB" sz="1729"/>
              <a:t>Pulse-level cleaning and coincident event separation.</a:t>
            </a:r>
            <a:endParaRPr sz="1729"/>
          </a:p>
          <a:p>
            <a:pPr indent="0" lvl="0" marL="0" rtl="0" algn="l">
              <a:lnSpc>
                <a:spcPct val="90000"/>
              </a:lnSpc>
              <a:spcBef>
                <a:spcPts val="1000"/>
              </a:spcBef>
              <a:spcAft>
                <a:spcPts val="0"/>
              </a:spcAft>
              <a:buSzPts val="795"/>
              <a:buNone/>
            </a:pPr>
            <a:r>
              <a:t/>
            </a:r>
            <a:endParaRPr sz="1445"/>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5"/>
          <p:cNvSpPr/>
          <p:nvPr/>
        </p:nvSpPr>
        <p:spPr>
          <a:xfrm>
            <a:off x="0" y="3573016"/>
            <a:ext cx="12192000" cy="3284984"/>
          </a:xfrm>
          <a:prstGeom prst="rect">
            <a:avLst/>
          </a:prstGeom>
          <a:solidFill>
            <a:srgbClr val="C2858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1" sz="4000">
              <a:solidFill>
                <a:srgbClr val="DAE5F1"/>
              </a:solidFill>
              <a:latin typeface="Lustria"/>
              <a:ea typeface="Lustria"/>
              <a:cs typeface="Lustria"/>
              <a:sym typeface="Lustria"/>
            </a:endParaRPr>
          </a:p>
          <a:p>
            <a:pPr indent="0" lvl="0" marL="0" marR="0" rtl="0" algn="ctr">
              <a:spcBef>
                <a:spcPts val="0"/>
              </a:spcBef>
              <a:spcAft>
                <a:spcPts val="0"/>
              </a:spcAft>
              <a:buNone/>
            </a:pPr>
            <a:r>
              <a:t/>
            </a:r>
            <a:endParaRPr i="1" sz="4000">
              <a:solidFill>
                <a:srgbClr val="DAE5F1"/>
              </a:solidFill>
              <a:latin typeface="Lustria"/>
              <a:ea typeface="Lustria"/>
              <a:cs typeface="Lustria"/>
              <a:sym typeface="Lustria"/>
            </a:endParaRPr>
          </a:p>
          <a:p>
            <a:pPr indent="0" lvl="0" marL="0" marR="0" rtl="0" algn="ctr">
              <a:spcBef>
                <a:spcPts val="0"/>
              </a:spcBef>
              <a:spcAft>
                <a:spcPts val="0"/>
              </a:spcAft>
              <a:buNone/>
            </a:pPr>
            <a:r>
              <a:t/>
            </a:r>
            <a:endParaRPr i="1" sz="4000">
              <a:solidFill>
                <a:srgbClr val="DAE5F1"/>
              </a:solidFill>
              <a:latin typeface="Lustria"/>
              <a:ea typeface="Lustria"/>
              <a:cs typeface="Lustria"/>
              <a:sym typeface="Lustria"/>
            </a:endParaRPr>
          </a:p>
          <a:p>
            <a:pPr indent="0" lvl="0" marL="0" marR="0" rtl="0" algn="ctr">
              <a:spcBef>
                <a:spcPts val="0"/>
              </a:spcBef>
              <a:spcAft>
                <a:spcPts val="0"/>
              </a:spcAft>
              <a:buNone/>
            </a:pPr>
            <a:br>
              <a:rPr lang="en-GB" sz="4000">
                <a:solidFill>
                  <a:srgbClr val="CFEEEE"/>
                </a:solidFill>
                <a:latin typeface="Arial"/>
                <a:ea typeface="Arial"/>
                <a:cs typeface="Arial"/>
                <a:sym typeface="Arial"/>
              </a:rPr>
            </a:br>
            <a:br>
              <a:rPr lang="en-GB" sz="4000">
                <a:solidFill>
                  <a:srgbClr val="CFEEEE"/>
                </a:solidFill>
                <a:latin typeface="Arial"/>
                <a:ea typeface="Arial"/>
                <a:cs typeface="Arial"/>
                <a:sym typeface="Arial"/>
              </a:rPr>
            </a:br>
            <a:br>
              <a:rPr i="1" lang="en-GB" sz="4000">
                <a:solidFill>
                  <a:srgbClr val="DAE5F1"/>
                </a:solidFill>
                <a:latin typeface="Lustria"/>
                <a:ea typeface="Lustria"/>
                <a:cs typeface="Lustria"/>
                <a:sym typeface="Lustria"/>
              </a:rPr>
            </a:br>
            <a:br>
              <a:rPr i="1" lang="en-GB" sz="4000">
                <a:solidFill>
                  <a:srgbClr val="DAE5F1"/>
                </a:solidFill>
                <a:latin typeface="Lustria"/>
                <a:ea typeface="Lustria"/>
                <a:cs typeface="Lustria"/>
                <a:sym typeface="Lustria"/>
              </a:rPr>
            </a:br>
            <a:br>
              <a:rPr i="1" lang="en-GB" sz="4000">
                <a:solidFill>
                  <a:srgbClr val="DAE5F1"/>
                </a:solidFill>
                <a:latin typeface="Lustria"/>
                <a:ea typeface="Lustria"/>
                <a:cs typeface="Lustria"/>
                <a:sym typeface="Lustria"/>
              </a:rPr>
            </a:br>
            <a:br>
              <a:rPr i="1" lang="en-GB" sz="4000">
                <a:solidFill>
                  <a:srgbClr val="DAE5F1"/>
                </a:solidFill>
                <a:latin typeface="Lustria"/>
                <a:ea typeface="Lustria"/>
                <a:cs typeface="Lustria"/>
                <a:sym typeface="Lustria"/>
              </a:rPr>
            </a:br>
            <a:endParaRPr i="1" sz="4000">
              <a:solidFill>
                <a:srgbClr val="DAE5F1"/>
              </a:solidFill>
              <a:latin typeface="Lustria"/>
              <a:ea typeface="Lustria"/>
              <a:cs typeface="Lustria"/>
              <a:sym typeface="Lustria"/>
            </a:endParaRPr>
          </a:p>
        </p:txBody>
      </p:sp>
      <p:sp>
        <p:nvSpPr>
          <p:cNvPr id="768" name="Google Shape;768;p5"/>
          <p:cNvSpPr/>
          <p:nvPr/>
        </p:nvSpPr>
        <p:spPr>
          <a:xfrm>
            <a:off x="-93300" y="-2381"/>
            <a:ext cx="12192000" cy="3573000"/>
          </a:xfrm>
          <a:prstGeom prst="rect">
            <a:avLst/>
          </a:prstGeom>
          <a:solidFill>
            <a:srgbClr val="FDFEF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br>
              <a:rPr i="1" lang="en-GB" sz="4000" cap="small">
                <a:solidFill>
                  <a:schemeClr val="dk2"/>
                </a:solidFill>
                <a:latin typeface="Lustria"/>
                <a:ea typeface="Lustria"/>
                <a:cs typeface="Lustria"/>
                <a:sym typeface="Lustria"/>
              </a:rPr>
            </a:br>
            <a:br>
              <a:rPr i="1" lang="en-GB" sz="4000" cap="small">
                <a:solidFill>
                  <a:schemeClr val="dk2"/>
                </a:solidFill>
                <a:latin typeface="Lustria"/>
                <a:ea typeface="Lustria"/>
                <a:cs typeface="Lustria"/>
                <a:sym typeface="Lustria"/>
              </a:rPr>
            </a:br>
            <a:br>
              <a:rPr i="1" lang="en-GB" sz="4000" cap="small">
                <a:solidFill>
                  <a:schemeClr val="dk2"/>
                </a:solidFill>
                <a:latin typeface="Lustria"/>
                <a:ea typeface="Lustria"/>
                <a:cs typeface="Lustria"/>
                <a:sym typeface="Lustria"/>
              </a:rPr>
            </a:br>
            <a:br>
              <a:rPr i="1" lang="en-GB" sz="4000">
                <a:solidFill>
                  <a:schemeClr val="dk2"/>
                </a:solidFill>
                <a:latin typeface="Lustria"/>
                <a:ea typeface="Lustria"/>
                <a:cs typeface="Lustria"/>
                <a:sym typeface="Lustria"/>
              </a:rPr>
            </a:br>
            <a:br>
              <a:rPr i="1" lang="en-GB" sz="4000">
                <a:solidFill>
                  <a:schemeClr val="dk2"/>
                </a:solidFill>
                <a:latin typeface="Lustria"/>
                <a:ea typeface="Lustria"/>
                <a:cs typeface="Lustria"/>
                <a:sym typeface="Lustria"/>
              </a:rPr>
            </a:br>
            <a:br>
              <a:rPr i="1" lang="en-GB" sz="4000">
                <a:solidFill>
                  <a:schemeClr val="dk2"/>
                </a:solidFill>
                <a:latin typeface="Lustria"/>
                <a:ea typeface="Lustria"/>
                <a:cs typeface="Lustria"/>
                <a:sym typeface="Lustria"/>
              </a:rPr>
            </a:br>
            <a:br>
              <a:rPr i="1" lang="en-GB" sz="4000">
                <a:solidFill>
                  <a:schemeClr val="dk2"/>
                </a:solidFill>
                <a:latin typeface="Lustria"/>
                <a:ea typeface="Lustria"/>
                <a:cs typeface="Lustria"/>
                <a:sym typeface="Lustria"/>
              </a:rPr>
            </a:br>
            <a:endParaRPr i="1" sz="4000">
              <a:solidFill>
                <a:schemeClr val="dk2"/>
              </a:solidFill>
              <a:latin typeface="Lustria"/>
              <a:ea typeface="Lustria"/>
              <a:cs typeface="Lustria"/>
              <a:sym typeface="Lustria"/>
            </a:endParaRPr>
          </a:p>
        </p:txBody>
      </p:sp>
      <p:pic>
        <p:nvPicPr>
          <p:cNvPr descr="The Sun as a Detector for Dark Matter" id="769" name="Google Shape;769;p5"/>
          <p:cNvPicPr preferRelativeResize="0"/>
          <p:nvPr/>
        </p:nvPicPr>
        <p:blipFill rotWithShape="1">
          <a:blip r:embed="rId3">
            <a:alphaModFix/>
          </a:blip>
          <a:srcRect b="0" l="0" r="0" t="0"/>
          <a:stretch/>
        </p:blipFill>
        <p:spPr>
          <a:xfrm>
            <a:off x="5241356" y="3349339"/>
            <a:ext cx="1709289" cy="223677"/>
          </a:xfrm>
          <a:prstGeom prst="rect">
            <a:avLst/>
          </a:prstGeom>
          <a:noFill/>
          <a:ln>
            <a:noFill/>
          </a:ln>
        </p:spPr>
      </p:pic>
      <p:pic>
        <p:nvPicPr>
          <p:cNvPr descr="Explore | WIPAC - Wisconsin IceCube Particle Astrophysics Center" id="770" name="Google Shape;770;p5"/>
          <p:cNvPicPr preferRelativeResize="0"/>
          <p:nvPr/>
        </p:nvPicPr>
        <p:blipFill rotWithShape="1">
          <a:blip r:embed="rId4">
            <a:alphaModFix/>
          </a:blip>
          <a:srcRect b="13334" l="3763" r="78350" t="15476"/>
          <a:stretch/>
        </p:blipFill>
        <p:spPr>
          <a:xfrm>
            <a:off x="9048328" y="461987"/>
            <a:ext cx="2700201" cy="2678981"/>
          </a:xfrm>
          <a:prstGeom prst="rect">
            <a:avLst/>
          </a:prstGeom>
          <a:noFill/>
          <a:ln>
            <a:noFill/>
          </a:ln>
        </p:spPr>
      </p:pic>
      <p:pic>
        <p:nvPicPr>
          <p:cNvPr descr="The MAX4ESSFUN Annual Meeting – SNSS" id="771" name="Google Shape;771;p5"/>
          <p:cNvPicPr preferRelativeResize="0"/>
          <p:nvPr/>
        </p:nvPicPr>
        <p:blipFill rotWithShape="1">
          <a:blip r:embed="rId5">
            <a:alphaModFix/>
          </a:blip>
          <a:srcRect b="-11693" l="-9963" r="-5445" t="-1860"/>
          <a:stretch/>
        </p:blipFill>
        <p:spPr>
          <a:xfrm>
            <a:off x="53390" y="508371"/>
            <a:ext cx="3852329" cy="5233303"/>
          </a:xfrm>
          <a:prstGeom prst="rect">
            <a:avLst/>
          </a:prstGeom>
          <a:noFill/>
          <a:ln>
            <a:noFill/>
          </a:ln>
        </p:spPr>
      </p:pic>
      <p:sp>
        <p:nvSpPr>
          <p:cNvPr id="772" name="Google Shape;772;p5"/>
          <p:cNvSpPr txBox="1"/>
          <p:nvPr/>
        </p:nvSpPr>
        <p:spPr>
          <a:xfrm>
            <a:off x="4255850" y="1462925"/>
            <a:ext cx="42765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200"/>
              <a:t>Thank you for listening</a:t>
            </a:r>
            <a:endParaRPr sz="32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g13b4bb0c3fc_0_1203"/>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779" name="Google Shape;779;g13b4bb0c3fc_0_1203"/>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a:p>
        </p:txBody>
      </p:sp>
      <p:sp>
        <p:nvSpPr>
          <p:cNvPr id="780" name="Google Shape;780;g13b4bb0c3fc_0_1203"/>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781" name="Google Shape;781;g13b4bb0c3fc_0_1203"/>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782" name="Google Shape;782;g13b4bb0c3fc_0_1203"/>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783" name="Google Shape;783;g13b4bb0c3fc_0_1203"/>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784" name="Google Shape;784;g13b4bb0c3fc_0_1203"/>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g13ad1644f39_0_0"/>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163" name="Google Shape;163;g13ad1644f39_0_0"/>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Particle Physics</a:t>
            </a:r>
            <a:endParaRPr sz="2000"/>
          </a:p>
        </p:txBody>
      </p:sp>
      <p:sp>
        <p:nvSpPr>
          <p:cNvPr id="164" name="Google Shape;164;g13ad1644f39_0_0"/>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165" name="Google Shape;165;g13ad1644f39_0_0"/>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166" name="Google Shape;166;g13ad1644f39_0_0"/>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167" name="Google Shape;167;g13ad1644f39_0_0"/>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168" name="Google Shape;168;g13ad1644f39_0_0"/>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169" name="Google Shape;169;g13ad1644f39_0_0"/>
          <p:cNvPicPr preferRelativeResize="0"/>
          <p:nvPr/>
        </p:nvPicPr>
        <p:blipFill>
          <a:blip r:embed="rId6">
            <a:alphaModFix/>
          </a:blip>
          <a:stretch>
            <a:fillRect/>
          </a:stretch>
        </p:blipFill>
        <p:spPr>
          <a:xfrm>
            <a:off x="6414850" y="764347"/>
            <a:ext cx="5569133" cy="5329314"/>
          </a:xfrm>
          <a:prstGeom prst="rect">
            <a:avLst/>
          </a:prstGeom>
          <a:noFill/>
          <a:ln>
            <a:noFill/>
          </a:ln>
        </p:spPr>
      </p:pic>
      <p:sp>
        <p:nvSpPr>
          <p:cNvPr id="170" name="Google Shape;170;g13ad1644f39_0_0"/>
          <p:cNvSpPr txBox="1"/>
          <p:nvPr/>
        </p:nvSpPr>
        <p:spPr>
          <a:xfrm>
            <a:off x="6551450" y="6052200"/>
            <a:ext cx="4580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00">
                <a:latin typeface="Calibri"/>
                <a:ea typeface="Calibri"/>
                <a:cs typeface="Calibri"/>
                <a:sym typeface="Calibri"/>
              </a:rPr>
              <a:t>Figure from https://en.</a:t>
            </a:r>
            <a:r>
              <a:rPr lang="en-GB" sz="1100"/>
              <a:t>wikipedia</a:t>
            </a:r>
            <a:r>
              <a:rPr lang="en-GB" sz="1100">
                <a:latin typeface="Calibri"/>
                <a:ea typeface="Calibri"/>
                <a:cs typeface="Calibri"/>
                <a:sym typeface="Calibri"/>
              </a:rPr>
              <a:t>.org/wiki/Standard_Model</a:t>
            </a:r>
            <a:endParaRPr sz="1100">
              <a:latin typeface="Calibri"/>
              <a:ea typeface="Calibri"/>
              <a:cs typeface="Calibri"/>
              <a:sym typeface="Calibri"/>
            </a:endParaRPr>
          </a:p>
        </p:txBody>
      </p:sp>
      <p:sp>
        <p:nvSpPr>
          <p:cNvPr id="171" name="Google Shape;171;g13ad1644f39_0_0"/>
          <p:cNvSpPr txBox="1"/>
          <p:nvPr>
            <p:ph type="title"/>
          </p:nvPr>
        </p:nvSpPr>
        <p:spPr>
          <a:xfrm>
            <a:off x="609600" y="892175"/>
            <a:ext cx="5351700" cy="415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990"/>
              <a:buNone/>
            </a:pPr>
            <a:r>
              <a:rPr lang="en-GB" sz="2400">
                <a:latin typeface="Arial"/>
                <a:ea typeface="Arial"/>
                <a:cs typeface="Arial"/>
                <a:sym typeface="Arial"/>
              </a:rPr>
              <a:t>Properties of the Standard Model</a:t>
            </a:r>
            <a:endParaRPr sz="2400">
              <a:latin typeface="Arial"/>
              <a:ea typeface="Arial"/>
              <a:cs typeface="Arial"/>
              <a:sym typeface="Arial"/>
            </a:endParaRPr>
          </a:p>
        </p:txBody>
      </p:sp>
      <p:sp>
        <p:nvSpPr>
          <p:cNvPr id="172" name="Google Shape;172;g13ad1644f39_0_0"/>
          <p:cNvSpPr txBox="1"/>
          <p:nvPr>
            <p:ph idx="2" type="body"/>
          </p:nvPr>
        </p:nvSpPr>
        <p:spPr>
          <a:xfrm>
            <a:off x="609600" y="1435100"/>
            <a:ext cx="4011000" cy="2615700"/>
          </a:xfrm>
          <a:prstGeom prst="rect">
            <a:avLst/>
          </a:prstGeom>
        </p:spPr>
        <p:txBody>
          <a:bodyPr anchorCtr="0" anchor="t" bIns="45700" lIns="91425" spcFirstLastPara="1" rIns="91425" wrap="square" tIns="45700">
            <a:noAutofit/>
          </a:bodyPr>
          <a:lstStyle/>
          <a:p>
            <a:pPr indent="-330200" lvl="0" marL="457200" rtl="0" algn="l">
              <a:spcBef>
                <a:spcPts val="280"/>
              </a:spcBef>
              <a:spcAft>
                <a:spcPts val="0"/>
              </a:spcAft>
              <a:buSzPts val="1600"/>
              <a:buFont typeface="Arial"/>
              <a:buChar char="●"/>
            </a:pPr>
            <a:r>
              <a:rPr lang="en-GB" sz="1600">
                <a:latin typeface="Arial"/>
                <a:ea typeface="Arial"/>
                <a:cs typeface="Arial"/>
                <a:sym typeface="Arial"/>
              </a:rPr>
              <a:t>Twelve </a:t>
            </a:r>
            <a:r>
              <a:rPr b="1" lang="en-GB" sz="1600">
                <a:latin typeface="Arial"/>
                <a:ea typeface="Arial"/>
                <a:cs typeface="Arial"/>
                <a:sym typeface="Arial"/>
              </a:rPr>
              <a:t>fermions</a:t>
            </a:r>
            <a:r>
              <a:rPr lang="en-GB" sz="1600">
                <a:latin typeface="Arial"/>
                <a:ea typeface="Arial"/>
                <a:cs typeface="Arial"/>
                <a:sym typeface="Arial"/>
              </a:rPr>
              <a:t> - six quarks, six leptons. Make up all matter.</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GB" sz="1600">
                <a:latin typeface="Arial"/>
                <a:ea typeface="Arial"/>
                <a:cs typeface="Arial"/>
                <a:sym typeface="Arial"/>
              </a:rPr>
              <a:t>Five </a:t>
            </a:r>
            <a:r>
              <a:rPr b="1" lang="en-GB" sz="1600">
                <a:latin typeface="Arial"/>
                <a:ea typeface="Arial"/>
                <a:cs typeface="Arial"/>
                <a:sym typeface="Arial"/>
              </a:rPr>
              <a:t>gauge bosons</a:t>
            </a:r>
            <a:r>
              <a:rPr lang="en-GB" sz="1600">
                <a:latin typeface="Arial"/>
                <a:ea typeface="Arial"/>
                <a:cs typeface="Arial"/>
                <a:sym typeface="Arial"/>
              </a:rPr>
              <a:t> - four vector and one scalar boson. </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GB" sz="1600">
                <a:latin typeface="Arial"/>
                <a:ea typeface="Arial"/>
                <a:cs typeface="Arial"/>
                <a:sym typeface="Arial"/>
              </a:rPr>
              <a:t>Describes </a:t>
            </a:r>
            <a:r>
              <a:rPr b="1" lang="en-GB" sz="1600">
                <a:latin typeface="Arial"/>
                <a:ea typeface="Arial"/>
                <a:cs typeface="Arial"/>
                <a:sym typeface="Arial"/>
              </a:rPr>
              <a:t>electromagnetic</a:t>
            </a:r>
            <a:r>
              <a:rPr lang="en-GB" sz="1600">
                <a:latin typeface="Arial"/>
                <a:ea typeface="Arial"/>
                <a:cs typeface="Arial"/>
                <a:sym typeface="Arial"/>
              </a:rPr>
              <a:t>, </a:t>
            </a:r>
            <a:r>
              <a:rPr b="1" lang="en-GB" sz="1600">
                <a:latin typeface="Arial"/>
                <a:ea typeface="Arial"/>
                <a:cs typeface="Arial"/>
                <a:sym typeface="Arial"/>
              </a:rPr>
              <a:t>strong</a:t>
            </a:r>
            <a:r>
              <a:rPr lang="en-GB" sz="1600">
                <a:latin typeface="Arial"/>
                <a:ea typeface="Arial"/>
                <a:cs typeface="Arial"/>
                <a:sym typeface="Arial"/>
              </a:rPr>
              <a:t> and </a:t>
            </a:r>
            <a:r>
              <a:rPr b="1" lang="en-GB" sz="1600">
                <a:latin typeface="Arial"/>
                <a:ea typeface="Arial"/>
                <a:cs typeface="Arial"/>
                <a:sym typeface="Arial"/>
              </a:rPr>
              <a:t>weak</a:t>
            </a:r>
            <a:r>
              <a:rPr lang="en-GB" sz="1600">
                <a:latin typeface="Arial"/>
                <a:ea typeface="Arial"/>
                <a:cs typeface="Arial"/>
                <a:sym typeface="Arial"/>
              </a:rPr>
              <a:t> forces via exchange of gauge bosons. Excludes gravity.</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GB" sz="1600">
                <a:latin typeface="Arial"/>
                <a:ea typeface="Arial"/>
                <a:cs typeface="Arial"/>
                <a:sym typeface="Arial"/>
              </a:rPr>
              <a:t>Corresponding </a:t>
            </a:r>
            <a:r>
              <a:rPr b="1" lang="en-GB" sz="1600">
                <a:latin typeface="Arial"/>
                <a:ea typeface="Arial"/>
                <a:cs typeface="Arial"/>
                <a:sym typeface="Arial"/>
              </a:rPr>
              <a:t>anti-particles</a:t>
            </a:r>
            <a:r>
              <a:rPr lang="en-GB" sz="1600">
                <a:latin typeface="Arial"/>
                <a:ea typeface="Arial"/>
                <a:cs typeface="Arial"/>
                <a:sym typeface="Arial"/>
              </a:rPr>
              <a:t> for each fermion with the same mass, opposite charge.</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GB" sz="1600">
                <a:latin typeface="Arial"/>
                <a:ea typeface="Arial"/>
                <a:cs typeface="Arial"/>
                <a:sym typeface="Arial"/>
              </a:rPr>
              <a:t>Cannot explain </a:t>
            </a:r>
            <a:r>
              <a:rPr b="1" lang="en-GB" sz="1600">
                <a:latin typeface="Arial"/>
                <a:ea typeface="Arial"/>
                <a:cs typeface="Arial"/>
                <a:sym typeface="Arial"/>
              </a:rPr>
              <a:t>neutrino masses</a:t>
            </a:r>
            <a:r>
              <a:rPr lang="en-GB" sz="1600">
                <a:latin typeface="Arial"/>
                <a:ea typeface="Arial"/>
                <a:cs typeface="Arial"/>
                <a:sym typeface="Arial"/>
              </a:rPr>
              <a:t>.</a:t>
            </a:r>
            <a:endParaRPr sz="1600">
              <a:latin typeface="Arial"/>
              <a:ea typeface="Arial"/>
              <a:cs typeface="Arial"/>
              <a:sym typeface="Arial"/>
            </a:endParaRPr>
          </a:p>
        </p:txBody>
      </p:sp>
      <p:sp>
        <p:nvSpPr>
          <p:cNvPr id="173" name="Google Shape;173;g13ad1644f39_0_0"/>
          <p:cNvSpPr/>
          <p:nvPr/>
        </p:nvSpPr>
        <p:spPr>
          <a:xfrm>
            <a:off x="7760125" y="3888725"/>
            <a:ext cx="1094700" cy="11124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13ad1644f39_0_0"/>
          <p:cNvSpPr/>
          <p:nvPr/>
        </p:nvSpPr>
        <p:spPr>
          <a:xfrm>
            <a:off x="6797550" y="4838175"/>
            <a:ext cx="1094700" cy="11124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13ad1644f39_0_0"/>
          <p:cNvSpPr/>
          <p:nvPr/>
        </p:nvSpPr>
        <p:spPr>
          <a:xfrm>
            <a:off x="7760125" y="4838175"/>
            <a:ext cx="1094700" cy="11124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13ad1644f39_0_0"/>
          <p:cNvSpPr/>
          <p:nvPr/>
        </p:nvSpPr>
        <p:spPr>
          <a:xfrm>
            <a:off x="8734100" y="4838175"/>
            <a:ext cx="1094700" cy="1112400"/>
          </a:xfrm>
          <a:prstGeom prst="ellipse">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13ad1644f39_0_0"/>
          <p:cNvSpPr txBox="1"/>
          <p:nvPr>
            <p:ph type="title"/>
          </p:nvPr>
        </p:nvSpPr>
        <p:spPr>
          <a:xfrm>
            <a:off x="608400" y="4575875"/>
            <a:ext cx="4011000" cy="347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SzPts val="990"/>
              <a:buNone/>
            </a:pPr>
            <a:r>
              <a:rPr lang="en-GB" sz="2400">
                <a:latin typeface="Arial"/>
                <a:ea typeface="Arial"/>
                <a:cs typeface="Arial"/>
                <a:sym typeface="Arial"/>
              </a:rPr>
              <a:t>Our Focus:</a:t>
            </a:r>
            <a:endParaRPr sz="2400">
              <a:latin typeface="Arial"/>
              <a:ea typeface="Arial"/>
              <a:cs typeface="Arial"/>
              <a:sym typeface="Arial"/>
            </a:endParaRPr>
          </a:p>
        </p:txBody>
      </p:sp>
      <p:sp>
        <p:nvSpPr>
          <p:cNvPr id="178" name="Google Shape;178;g13ad1644f39_0_0"/>
          <p:cNvSpPr txBox="1"/>
          <p:nvPr>
            <p:ph idx="2" type="body"/>
          </p:nvPr>
        </p:nvSpPr>
        <p:spPr>
          <a:xfrm>
            <a:off x="609600" y="5075976"/>
            <a:ext cx="4011000" cy="1212300"/>
          </a:xfrm>
          <a:prstGeom prst="rect">
            <a:avLst/>
          </a:prstGeom>
        </p:spPr>
        <p:txBody>
          <a:bodyPr anchorCtr="0" anchor="t" bIns="45700" lIns="91425" spcFirstLastPara="1" rIns="91425" wrap="square" tIns="45700">
            <a:normAutofit/>
          </a:bodyPr>
          <a:lstStyle/>
          <a:p>
            <a:pPr indent="-330200" lvl="0" marL="457200" rtl="0" algn="l">
              <a:spcBef>
                <a:spcPts val="280"/>
              </a:spcBef>
              <a:spcAft>
                <a:spcPts val="0"/>
              </a:spcAft>
              <a:buSzPts val="1600"/>
              <a:buFont typeface="Arial"/>
              <a:buChar char="●"/>
            </a:pPr>
            <a:r>
              <a:rPr lang="en-GB" sz="1600">
                <a:latin typeface="Arial"/>
                <a:ea typeface="Arial"/>
                <a:cs typeface="Arial"/>
                <a:sym typeface="Arial"/>
              </a:rPr>
              <a:t>Three neutrinos - 𝞶</a:t>
            </a:r>
            <a:r>
              <a:rPr baseline="-25000" lang="en-GB" sz="1600">
                <a:latin typeface="Arial"/>
                <a:ea typeface="Arial"/>
                <a:cs typeface="Arial"/>
                <a:sym typeface="Arial"/>
              </a:rPr>
              <a:t>e</a:t>
            </a:r>
            <a:r>
              <a:rPr lang="en-GB" sz="1600">
                <a:latin typeface="Arial"/>
                <a:ea typeface="Arial"/>
                <a:cs typeface="Arial"/>
                <a:sym typeface="Arial"/>
              </a:rPr>
              <a:t>  𝞶</a:t>
            </a:r>
            <a:r>
              <a:rPr baseline="-25000" lang="en-GB" sz="1600">
                <a:latin typeface="Arial"/>
                <a:ea typeface="Arial"/>
                <a:cs typeface="Arial"/>
                <a:sym typeface="Arial"/>
              </a:rPr>
              <a:t>𝞵</a:t>
            </a:r>
            <a:r>
              <a:rPr lang="en-GB" sz="1600">
                <a:latin typeface="Arial"/>
                <a:ea typeface="Arial"/>
                <a:cs typeface="Arial"/>
                <a:sym typeface="Arial"/>
              </a:rPr>
              <a:t>  𝞶</a:t>
            </a:r>
            <a:r>
              <a:rPr baseline="-25000" lang="en-GB" sz="1600">
                <a:latin typeface="Arial"/>
                <a:ea typeface="Arial"/>
                <a:cs typeface="Arial"/>
                <a:sym typeface="Arial"/>
              </a:rPr>
              <a:t>𝞽</a:t>
            </a:r>
            <a:r>
              <a:rPr lang="en-GB" sz="1600">
                <a:latin typeface="Arial"/>
                <a:ea typeface="Arial"/>
                <a:cs typeface="Arial"/>
                <a:sym typeface="Arial"/>
              </a:rPr>
              <a:t> </a:t>
            </a:r>
            <a:endParaRPr sz="1600">
              <a:latin typeface="Arial"/>
              <a:ea typeface="Arial"/>
              <a:cs typeface="Arial"/>
              <a:sym typeface="Arial"/>
            </a:endParaRPr>
          </a:p>
          <a:p>
            <a:pPr indent="-330200" lvl="0" marL="457200" rtl="0" algn="l">
              <a:spcBef>
                <a:spcPts val="0"/>
              </a:spcBef>
              <a:spcAft>
                <a:spcPts val="0"/>
              </a:spcAft>
              <a:buSzPts val="1600"/>
              <a:buFont typeface="Arial"/>
              <a:buChar char="●"/>
            </a:pPr>
            <a:r>
              <a:rPr lang="en-GB" sz="1600">
                <a:latin typeface="Arial"/>
                <a:ea typeface="Arial"/>
                <a:cs typeface="Arial"/>
                <a:sym typeface="Arial"/>
              </a:rPr>
              <a:t>(Atmospheric) muons - 𝞵</a:t>
            </a:r>
            <a:endParaRPr sz="1600">
              <a:latin typeface="Arial"/>
              <a:ea typeface="Arial"/>
              <a:cs typeface="Arial"/>
              <a:sym typeface="Arial"/>
            </a:endParaRPr>
          </a:p>
          <a:p>
            <a:pPr indent="0" lvl="0" marL="457200" rtl="0" algn="l">
              <a:spcBef>
                <a:spcPts val="280"/>
              </a:spcBef>
              <a:spcAft>
                <a:spcPts val="0"/>
              </a:spcAft>
              <a:buNone/>
            </a:pPr>
            <a:r>
              <a:t/>
            </a:r>
            <a:endParaRPr>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par>
                                <p:cTn fill="hold" nodeType="with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g131b71f7ee3_0_47"/>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791" name="Google Shape;791;g131b71f7ee3_0_47"/>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The IceCube Detector</a:t>
            </a:r>
            <a:endParaRPr/>
          </a:p>
        </p:txBody>
      </p:sp>
      <p:sp>
        <p:nvSpPr>
          <p:cNvPr id="792" name="Google Shape;792;g131b71f7ee3_0_47"/>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793" name="Google Shape;793;g131b71f7ee3_0_47"/>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794" name="Google Shape;794;g131b71f7ee3_0_47"/>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795" name="Google Shape;795;g131b71f7ee3_0_47"/>
          <p:cNvPicPr preferRelativeResize="0"/>
          <p:nvPr/>
        </p:nvPicPr>
        <p:blipFill rotWithShape="1">
          <a:blip r:embed="rId4">
            <a:alphaModFix/>
          </a:blip>
          <a:srcRect b="6363" l="4520" r="49208" t="16404"/>
          <a:stretch/>
        </p:blipFill>
        <p:spPr>
          <a:xfrm>
            <a:off x="6168008" y="1235580"/>
            <a:ext cx="5328590" cy="5002873"/>
          </a:xfrm>
          <a:prstGeom prst="rect">
            <a:avLst/>
          </a:prstGeom>
          <a:noFill/>
          <a:ln>
            <a:noFill/>
          </a:ln>
        </p:spPr>
      </p:pic>
      <p:sp>
        <p:nvSpPr>
          <p:cNvPr id="796" name="Google Shape;796;g131b71f7ee3_0_47">
            <a:hlinkClick r:id="rId5"/>
          </p:cNvPr>
          <p:cNvSpPr txBox="1"/>
          <p:nvPr/>
        </p:nvSpPr>
        <p:spPr>
          <a:xfrm>
            <a:off x="6566148" y="1340768"/>
            <a:ext cx="23682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GB" sz="1800">
                <a:solidFill>
                  <a:srgbClr val="7F7F7F"/>
                </a:solidFill>
                <a:latin typeface="Arial"/>
                <a:ea typeface="Arial"/>
                <a:cs typeface="Arial"/>
                <a:sym typeface="Arial"/>
              </a:rPr>
              <a:t>[arXiv:1908.09441]</a:t>
            </a:r>
            <a:endParaRPr sz="1800">
              <a:solidFill>
                <a:srgbClr val="7F7F7F"/>
              </a:solidFill>
              <a:latin typeface="Calibri"/>
              <a:ea typeface="Calibri"/>
              <a:cs typeface="Calibri"/>
              <a:sym typeface="Calibri"/>
            </a:endParaRPr>
          </a:p>
        </p:txBody>
      </p:sp>
      <p:sp>
        <p:nvSpPr>
          <p:cNvPr id="797" name="Google Shape;797;g131b71f7ee3_0_47"/>
          <p:cNvSpPr/>
          <p:nvPr/>
        </p:nvSpPr>
        <p:spPr>
          <a:xfrm>
            <a:off x="695400" y="1494013"/>
            <a:ext cx="10945200" cy="4527300"/>
          </a:xfrm>
          <a:prstGeom prst="rect">
            <a:avLst/>
          </a:prstGeom>
          <a:blipFill rotWithShape="1">
            <a:blip r:embed="rId6">
              <a:alphaModFix/>
            </a:blip>
            <a:stretch>
              <a:fillRect b="0" l="-279" r="0" t="-39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latin typeface="Calibri"/>
                <a:ea typeface="Calibri"/>
                <a:cs typeface="Calibri"/>
                <a:sym typeface="Calibri"/>
              </a:rPr>
              <a:t> </a:t>
            </a:r>
            <a:endParaRPr/>
          </a:p>
        </p:txBody>
      </p:sp>
      <p:sp>
        <p:nvSpPr>
          <p:cNvPr id="798" name="Google Shape;798;g131b71f7ee3_0_47"/>
          <p:cNvSpPr/>
          <p:nvPr/>
        </p:nvSpPr>
        <p:spPr>
          <a:xfrm>
            <a:off x="7339414" y="5565056"/>
            <a:ext cx="1771500" cy="564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C00000"/>
              </a:buClr>
              <a:buSzPts val="1540"/>
              <a:buFont typeface="Noto Sans Symbols"/>
              <a:buNone/>
            </a:pPr>
            <a:r>
              <a:rPr b="0" lang="en-GB" sz="1400" u="none">
                <a:solidFill>
                  <a:srgbClr val="A5A5A5"/>
                </a:solidFill>
                <a:latin typeface="Arial"/>
                <a:ea typeface="Arial"/>
                <a:cs typeface="Arial"/>
                <a:sym typeface="Arial"/>
              </a:rPr>
              <a:t>below the dust layer</a:t>
            </a:r>
            <a:endParaRPr/>
          </a:p>
          <a:p>
            <a:pPr indent="-238759" lvl="1" marL="685800" marR="0" rtl="0" algn="l">
              <a:spcBef>
                <a:spcPts val="600"/>
              </a:spcBef>
              <a:spcAft>
                <a:spcPts val="0"/>
              </a:spcAft>
              <a:buClr>
                <a:srgbClr val="E49CAA"/>
              </a:buClr>
              <a:buSzPts val="1540"/>
              <a:buFont typeface="Noto Sans Symbols"/>
              <a:buNone/>
            </a:pPr>
            <a:r>
              <a:t/>
            </a:r>
            <a:endParaRPr b="0" i="0" sz="1400" u="none" cap="none" strike="noStrike">
              <a:solidFill>
                <a:srgbClr val="A5A5A5"/>
              </a:solidFill>
              <a:latin typeface="Arial"/>
              <a:ea typeface="Arial"/>
              <a:cs typeface="Arial"/>
              <a:sym typeface="Arial"/>
            </a:endParaRPr>
          </a:p>
          <a:p>
            <a:pPr indent="-238759" lvl="1" marL="685800" marR="0" rtl="0" algn="l">
              <a:spcBef>
                <a:spcPts val="600"/>
              </a:spcBef>
              <a:spcAft>
                <a:spcPts val="0"/>
              </a:spcAft>
              <a:buClr>
                <a:srgbClr val="D76E82"/>
              </a:buClr>
              <a:buSzPts val="1540"/>
              <a:buFont typeface="Noto Sans Symbols"/>
              <a:buNone/>
            </a:pPr>
            <a:r>
              <a:t/>
            </a:r>
            <a:endParaRPr b="0" i="0" sz="1400" u="none" cap="none" strike="noStrike">
              <a:solidFill>
                <a:srgbClr val="A5A5A5"/>
              </a:solidFill>
              <a:latin typeface="Arial"/>
              <a:ea typeface="Arial"/>
              <a:cs typeface="Arial"/>
              <a:sym typeface="Arial"/>
            </a:endParaRPr>
          </a:p>
        </p:txBody>
      </p:sp>
      <p:pic>
        <p:nvPicPr>
          <p:cNvPr id="799" name="Google Shape;799;g131b71f7ee3_0_47"/>
          <p:cNvPicPr preferRelativeResize="0"/>
          <p:nvPr/>
        </p:nvPicPr>
        <p:blipFill rotWithShape="1">
          <a:blip r:embed="rId7">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800" name="Google Shape;800;g131b71f7ee3_0_47"/>
          <p:cNvPicPr preferRelativeResize="0"/>
          <p:nvPr/>
        </p:nvPicPr>
        <p:blipFill rotWithShape="1">
          <a:blip r:embed="rId8">
            <a:alphaModFix/>
          </a:blip>
          <a:srcRect b="0" l="0" r="0" t="0"/>
          <a:stretch/>
        </p:blipFill>
        <p:spPr>
          <a:xfrm>
            <a:off x="11565186" y="120361"/>
            <a:ext cx="520515" cy="52051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g13b4bb0c3fc_0_1147"/>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807" name="Google Shape;807;g13b4bb0c3fc_0_1147"/>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Particle Physics</a:t>
            </a:r>
            <a:endParaRPr/>
          </a:p>
        </p:txBody>
      </p:sp>
      <p:sp>
        <p:nvSpPr>
          <p:cNvPr id="808" name="Google Shape;808;g13b4bb0c3fc_0_1147"/>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809" name="Google Shape;809;g13b4bb0c3fc_0_1147"/>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810" name="Google Shape;810;g13b4bb0c3fc_0_1147"/>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811" name="Google Shape;811;g13b4bb0c3fc_0_1147"/>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812" name="Google Shape;812;g13b4bb0c3fc_0_1147"/>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813" name="Google Shape;813;g13b4bb0c3fc_0_1147"/>
          <p:cNvSpPr txBox="1"/>
          <p:nvPr/>
        </p:nvSpPr>
        <p:spPr>
          <a:xfrm>
            <a:off x="4872575" y="909750"/>
            <a:ext cx="3874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t>Neutrino Oscillations</a:t>
            </a:r>
            <a:endParaRPr sz="2000"/>
          </a:p>
        </p:txBody>
      </p:sp>
      <p:sp>
        <p:nvSpPr>
          <p:cNvPr id="814" name="Google Shape;814;g13b4bb0c3fc_0_1147"/>
          <p:cNvSpPr txBox="1"/>
          <p:nvPr/>
        </p:nvSpPr>
        <p:spPr>
          <a:xfrm>
            <a:off x="8163300" y="1402350"/>
            <a:ext cx="37614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Neutrinos are produced in three flavour states (that we have already seen), alongside an (anti-)lepton of corresponding flavour. However, they propagate space in hidden mass states that are a linear mixture of the flavour states. </a:t>
            </a:r>
            <a:endParaRPr/>
          </a:p>
        </p:txBody>
      </p:sp>
      <p:pic>
        <p:nvPicPr>
          <p:cNvPr id="815" name="Google Shape;815;g13b4bb0c3fc_0_1147"/>
          <p:cNvPicPr preferRelativeResize="0"/>
          <p:nvPr/>
        </p:nvPicPr>
        <p:blipFill>
          <a:blip r:embed="rId6">
            <a:alphaModFix/>
          </a:blip>
          <a:stretch>
            <a:fillRect/>
          </a:stretch>
        </p:blipFill>
        <p:spPr>
          <a:xfrm>
            <a:off x="338975" y="1547050"/>
            <a:ext cx="5621999" cy="26483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g13448f65bb2_0_54"/>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822" name="Google Shape;822;g13448f65bb2_0_54"/>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Particle Physics</a:t>
            </a:r>
            <a:endParaRPr/>
          </a:p>
        </p:txBody>
      </p:sp>
      <p:sp>
        <p:nvSpPr>
          <p:cNvPr id="823" name="Google Shape;823;g13448f65bb2_0_54"/>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824" name="Google Shape;824;g13448f65bb2_0_54"/>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825" name="Google Shape;825;g13448f65bb2_0_54"/>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826" name="Google Shape;826;g13448f65bb2_0_54"/>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827" name="Google Shape;827;g13448f65bb2_0_54"/>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828" name="Google Shape;828;g13448f65bb2_0_54"/>
          <p:cNvSpPr txBox="1"/>
          <p:nvPr/>
        </p:nvSpPr>
        <p:spPr>
          <a:xfrm>
            <a:off x="4872575" y="909750"/>
            <a:ext cx="3874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t>Neutrino Oscillations</a:t>
            </a:r>
            <a:endParaRPr sz="2000"/>
          </a:p>
        </p:txBody>
      </p:sp>
      <p:sp>
        <p:nvSpPr>
          <p:cNvPr id="829" name="Google Shape;829;g13448f65bb2_0_54"/>
          <p:cNvSpPr txBox="1"/>
          <p:nvPr/>
        </p:nvSpPr>
        <p:spPr>
          <a:xfrm>
            <a:off x="8246250" y="6536600"/>
            <a:ext cx="37614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Neutrinos are produced in three flavour states (that we have already seen), alongside an (anti-)lepton of corresponding flavour. However, they propagate space in hidden mass states that are a linear mixture of the flavour states. </a:t>
            </a:r>
            <a:endParaRPr/>
          </a:p>
        </p:txBody>
      </p:sp>
      <p:pic>
        <p:nvPicPr>
          <p:cNvPr id="830" name="Google Shape;830;g13448f65bb2_0_54"/>
          <p:cNvPicPr preferRelativeResize="0"/>
          <p:nvPr/>
        </p:nvPicPr>
        <p:blipFill>
          <a:blip r:embed="rId6">
            <a:alphaModFix/>
          </a:blip>
          <a:stretch>
            <a:fillRect/>
          </a:stretch>
        </p:blipFill>
        <p:spPr>
          <a:xfrm>
            <a:off x="135875" y="1232325"/>
            <a:ext cx="2532644" cy="910350"/>
          </a:xfrm>
          <a:prstGeom prst="rect">
            <a:avLst/>
          </a:prstGeom>
          <a:noFill/>
          <a:ln>
            <a:noFill/>
          </a:ln>
        </p:spPr>
      </p:pic>
      <p:pic>
        <p:nvPicPr>
          <p:cNvPr id="831" name="Google Shape;831;g13448f65bb2_0_54"/>
          <p:cNvPicPr preferRelativeResize="0"/>
          <p:nvPr/>
        </p:nvPicPr>
        <p:blipFill>
          <a:blip r:embed="rId7">
            <a:alphaModFix/>
          </a:blip>
          <a:stretch>
            <a:fillRect/>
          </a:stretch>
        </p:blipFill>
        <p:spPr>
          <a:xfrm>
            <a:off x="128025" y="2340400"/>
            <a:ext cx="2870958" cy="1133850"/>
          </a:xfrm>
          <a:prstGeom prst="rect">
            <a:avLst/>
          </a:prstGeom>
          <a:noFill/>
          <a:ln>
            <a:noFill/>
          </a:ln>
        </p:spPr>
      </p:pic>
      <p:pic>
        <p:nvPicPr>
          <p:cNvPr id="832" name="Google Shape;832;g13448f65bb2_0_54"/>
          <p:cNvPicPr preferRelativeResize="0"/>
          <p:nvPr/>
        </p:nvPicPr>
        <p:blipFill>
          <a:blip r:embed="rId8">
            <a:alphaModFix/>
          </a:blip>
          <a:stretch>
            <a:fillRect/>
          </a:stretch>
        </p:blipFill>
        <p:spPr>
          <a:xfrm>
            <a:off x="3598563" y="2433250"/>
            <a:ext cx="2676481" cy="764700"/>
          </a:xfrm>
          <a:prstGeom prst="rect">
            <a:avLst/>
          </a:prstGeom>
          <a:noFill/>
          <a:ln>
            <a:noFill/>
          </a:ln>
        </p:spPr>
      </p:pic>
      <p:pic>
        <p:nvPicPr>
          <p:cNvPr id="833" name="Google Shape;833;g13448f65bb2_0_54"/>
          <p:cNvPicPr preferRelativeResize="0"/>
          <p:nvPr/>
        </p:nvPicPr>
        <p:blipFill>
          <a:blip r:embed="rId9">
            <a:alphaModFix/>
          </a:blip>
          <a:stretch>
            <a:fillRect/>
          </a:stretch>
        </p:blipFill>
        <p:spPr>
          <a:xfrm>
            <a:off x="135875" y="3730900"/>
            <a:ext cx="5296626" cy="1602200"/>
          </a:xfrm>
          <a:prstGeom prst="rect">
            <a:avLst/>
          </a:prstGeom>
          <a:noFill/>
          <a:ln>
            <a:noFill/>
          </a:ln>
        </p:spPr>
      </p:pic>
      <p:pic>
        <p:nvPicPr>
          <p:cNvPr id="834" name="Google Shape;834;g13448f65bb2_0_54"/>
          <p:cNvPicPr preferRelativeResize="0"/>
          <p:nvPr/>
        </p:nvPicPr>
        <p:blipFill>
          <a:blip r:embed="rId10">
            <a:alphaModFix/>
          </a:blip>
          <a:stretch>
            <a:fillRect/>
          </a:stretch>
        </p:blipFill>
        <p:spPr>
          <a:xfrm>
            <a:off x="6835575" y="5333100"/>
            <a:ext cx="5172075" cy="704850"/>
          </a:xfrm>
          <a:prstGeom prst="rect">
            <a:avLst/>
          </a:prstGeom>
          <a:noFill/>
          <a:ln>
            <a:noFill/>
          </a:ln>
        </p:spPr>
      </p:pic>
      <p:sp>
        <p:nvSpPr>
          <p:cNvPr id="835" name="Google Shape;835;g13448f65bb2_0_54"/>
          <p:cNvSpPr txBox="1"/>
          <p:nvPr/>
        </p:nvSpPr>
        <p:spPr>
          <a:xfrm>
            <a:off x="7153475" y="4509800"/>
            <a:ext cx="441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Relativistic, m&lt;&lt;p set p=E.</a:t>
            </a:r>
            <a:endParaRPr/>
          </a:p>
        </p:txBody>
      </p:sp>
      <p:sp>
        <p:nvSpPr>
          <p:cNvPr id="836" name="Google Shape;836;g13448f65bb2_0_54"/>
          <p:cNvSpPr txBox="1"/>
          <p:nvPr/>
        </p:nvSpPr>
        <p:spPr>
          <a:xfrm>
            <a:off x="435425" y="5401400"/>
            <a:ext cx="345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exp(-ipL) disappears when calculating oscillation amplitude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g13b4bb0c3fc_0_1112"/>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843" name="Google Shape;843;g13b4bb0c3fc_0_1112"/>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Particle Physics</a:t>
            </a:r>
            <a:endParaRPr/>
          </a:p>
        </p:txBody>
      </p:sp>
      <p:sp>
        <p:nvSpPr>
          <p:cNvPr id="844" name="Google Shape;844;g13b4bb0c3fc_0_1112"/>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845" name="Google Shape;845;g13b4bb0c3fc_0_1112"/>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846" name="Google Shape;846;g13b4bb0c3fc_0_1112"/>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847" name="Google Shape;847;g13b4bb0c3fc_0_1112"/>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848" name="Google Shape;848;g13b4bb0c3fc_0_1112"/>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849" name="Google Shape;849;g13b4bb0c3fc_0_1112"/>
          <p:cNvSpPr txBox="1"/>
          <p:nvPr/>
        </p:nvSpPr>
        <p:spPr>
          <a:xfrm>
            <a:off x="4872575" y="909750"/>
            <a:ext cx="3874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t>Neutrino Oscillations</a:t>
            </a:r>
            <a:endParaRPr sz="2000"/>
          </a:p>
        </p:txBody>
      </p:sp>
      <p:sp>
        <p:nvSpPr>
          <p:cNvPr id="850" name="Google Shape;850;g13b4bb0c3fc_0_1112"/>
          <p:cNvSpPr txBox="1"/>
          <p:nvPr/>
        </p:nvSpPr>
        <p:spPr>
          <a:xfrm>
            <a:off x="8246250" y="6536600"/>
            <a:ext cx="37614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Neutrinos are produced in three flavour states (that we have already seen), alongside an (anti-)lepton of corresponding flavour. However, they propagate space in hidden mass states that are a linear mixture of the flavour states. </a:t>
            </a:r>
            <a:endParaRPr/>
          </a:p>
        </p:txBody>
      </p:sp>
      <p:pic>
        <p:nvPicPr>
          <p:cNvPr id="851" name="Google Shape;851;g13b4bb0c3fc_0_1112"/>
          <p:cNvPicPr preferRelativeResize="0"/>
          <p:nvPr/>
        </p:nvPicPr>
        <p:blipFill>
          <a:blip r:embed="rId6">
            <a:alphaModFix/>
          </a:blip>
          <a:stretch>
            <a:fillRect/>
          </a:stretch>
        </p:blipFill>
        <p:spPr>
          <a:xfrm>
            <a:off x="181150" y="1444213"/>
            <a:ext cx="3362325" cy="542925"/>
          </a:xfrm>
          <a:prstGeom prst="rect">
            <a:avLst/>
          </a:prstGeom>
          <a:noFill/>
          <a:ln>
            <a:noFill/>
          </a:ln>
        </p:spPr>
      </p:pic>
      <p:pic>
        <p:nvPicPr>
          <p:cNvPr id="852" name="Google Shape;852;g13b4bb0c3fc_0_1112"/>
          <p:cNvPicPr preferRelativeResize="0"/>
          <p:nvPr/>
        </p:nvPicPr>
        <p:blipFill>
          <a:blip r:embed="rId7">
            <a:alphaModFix/>
          </a:blip>
          <a:stretch>
            <a:fillRect/>
          </a:stretch>
        </p:blipFill>
        <p:spPr>
          <a:xfrm>
            <a:off x="135876" y="2171725"/>
            <a:ext cx="4752975" cy="933450"/>
          </a:xfrm>
          <a:prstGeom prst="rect">
            <a:avLst/>
          </a:prstGeom>
          <a:noFill/>
          <a:ln>
            <a:noFill/>
          </a:ln>
        </p:spPr>
      </p:pic>
      <p:pic>
        <p:nvPicPr>
          <p:cNvPr id="853" name="Google Shape;853;g13b4bb0c3fc_0_1112"/>
          <p:cNvPicPr preferRelativeResize="0"/>
          <p:nvPr/>
        </p:nvPicPr>
        <p:blipFill>
          <a:blip r:embed="rId8">
            <a:alphaModFix/>
          </a:blip>
          <a:stretch>
            <a:fillRect/>
          </a:stretch>
        </p:blipFill>
        <p:spPr>
          <a:xfrm>
            <a:off x="181138" y="3289750"/>
            <a:ext cx="9096375" cy="23431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g13b4bb0c3fc_0_177"/>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860" name="Google Shape;860;g13b4bb0c3fc_0_177"/>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Particle Physics</a:t>
            </a:r>
            <a:endParaRPr/>
          </a:p>
        </p:txBody>
      </p:sp>
      <p:sp>
        <p:nvSpPr>
          <p:cNvPr id="861" name="Google Shape;861;g13b4bb0c3fc_0_177"/>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862" name="Google Shape;862;g13b4bb0c3fc_0_177"/>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863" name="Google Shape;863;g13b4bb0c3fc_0_177"/>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864" name="Google Shape;864;g13b4bb0c3fc_0_177"/>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865" name="Google Shape;865;g13b4bb0c3fc_0_177"/>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866" name="Google Shape;866;g13b4bb0c3fc_0_177"/>
          <p:cNvSpPr txBox="1"/>
          <p:nvPr/>
        </p:nvSpPr>
        <p:spPr>
          <a:xfrm>
            <a:off x="4697850" y="851500"/>
            <a:ext cx="3874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000"/>
              <a:t>Neutrino Oscillations</a:t>
            </a:r>
            <a:endParaRPr b="1" sz="2000"/>
          </a:p>
        </p:txBody>
      </p:sp>
      <p:pic>
        <p:nvPicPr>
          <p:cNvPr id="867" name="Google Shape;867;g13b4bb0c3fc_0_177"/>
          <p:cNvPicPr preferRelativeResize="0"/>
          <p:nvPr/>
        </p:nvPicPr>
        <p:blipFill>
          <a:blip r:embed="rId6">
            <a:alphaModFix/>
          </a:blip>
          <a:stretch>
            <a:fillRect/>
          </a:stretch>
        </p:blipFill>
        <p:spPr>
          <a:xfrm>
            <a:off x="8189000" y="1344100"/>
            <a:ext cx="3457402" cy="2328337"/>
          </a:xfrm>
          <a:prstGeom prst="rect">
            <a:avLst/>
          </a:prstGeom>
          <a:noFill/>
          <a:ln>
            <a:noFill/>
          </a:ln>
        </p:spPr>
      </p:pic>
      <p:pic>
        <p:nvPicPr>
          <p:cNvPr id="868" name="Google Shape;868;g13b4bb0c3fc_0_177"/>
          <p:cNvPicPr preferRelativeResize="0"/>
          <p:nvPr/>
        </p:nvPicPr>
        <p:blipFill>
          <a:blip r:embed="rId7">
            <a:alphaModFix/>
          </a:blip>
          <a:stretch>
            <a:fillRect/>
          </a:stretch>
        </p:blipFill>
        <p:spPr>
          <a:xfrm>
            <a:off x="4124426" y="1344100"/>
            <a:ext cx="3457402" cy="2380549"/>
          </a:xfrm>
          <a:prstGeom prst="rect">
            <a:avLst/>
          </a:prstGeom>
          <a:noFill/>
          <a:ln>
            <a:noFill/>
          </a:ln>
        </p:spPr>
      </p:pic>
      <p:pic>
        <p:nvPicPr>
          <p:cNvPr id="869" name="Google Shape;869;g13b4bb0c3fc_0_177"/>
          <p:cNvPicPr preferRelativeResize="0"/>
          <p:nvPr/>
        </p:nvPicPr>
        <p:blipFill>
          <a:blip r:embed="rId8">
            <a:alphaModFix/>
          </a:blip>
          <a:stretch>
            <a:fillRect/>
          </a:stretch>
        </p:blipFill>
        <p:spPr>
          <a:xfrm>
            <a:off x="267925" y="1366525"/>
            <a:ext cx="3457363" cy="2328324"/>
          </a:xfrm>
          <a:prstGeom prst="rect">
            <a:avLst/>
          </a:prstGeom>
          <a:noFill/>
          <a:ln>
            <a:noFill/>
          </a:ln>
        </p:spPr>
      </p:pic>
      <p:sp>
        <p:nvSpPr>
          <p:cNvPr id="870" name="Google Shape;870;g13b4bb0c3fc_0_177"/>
          <p:cNvSpPr txBox="1"/>
          <p:nvPr/>
        </p:nvSpPr>
        <p:spPr>
          <a:xfrm>
            <a:off x="616475" y="4029625"/>
            <a:ext cx="627300" cy="8313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GB"/>
              <a:t>—</a:t>
            </a:r>
            <a:r>
              <a:rPr lang="en-GB"/>
              <a:t> 𝞶</a:t>
            </a:r>
            <a:r>
              <a:rPr baseline="-25000" lang="en-GB"/>
              <a:t>e</a:t>
            </a:r>
            <a:endParaRPr baseline="-25000"/>
          </a:p>
          <a:p>
            <a:pPr indent="0" lvl="0" marL="0" rtl="0" algn="l">
              <a:spcBef>
                <a:spcPts val="0"/>
              </a:spcBef>
              <a:spcAft>
                <a:spcPts val="0"/>
              </a:spcAft>
              <a:buNone/>
            </a:pPr>
            <a:r>
              <a:rPr b="1" lang="en-GB">
                <a:solidFill>
                  <a:srgbClr val="0000FF"/>
                </a:solidFill>
              </a:rPr>
              <a:t>—</a:t>
            </a:r>
            <a:r>
              <a:rPr lang="en-GB">
                <a:solidFill>
                  <a:srgbClr val="0000FF"/>
                </a:solidFill>
              </a:rPr>
              <a:t> </a:t>
            </a:r>
            <a:r>
              <a:rPr lang="en-GB"/>
              <a:t>𝞶</a:t>
            </a:r>
            <a:r>
              <a:rPr baseline="-25000" lang="en-GB"/>
              <a:t>𝞵</a:t>
            </a:r>
            <a:endParaRPr baseline="-25000"/>
          </a:p>
          <a:p>
            <a:pPr indent="0" lvl="0" marL="0" rtl="0" algn="l">
              <a:spcBef>
                <a:spcPts val="0"/>
              </a:spcBef>
              <a:spcAft>
                <a:spcPts val="0"/>
              </a:spcAft>
              <a:buNone/>
            </a:pPr>
            <a:r>
              <a:rPr b="1" lang="en-GB">
                <a:solidFill>
                  <a:srgbClr val="FF0000"/>
                </a:solidFill>
              </a:rPr>
              <a:t>—</a:t>
            </a:r>
            <a:r>
              <a:rPr lang="en-GB"/>
              <a:t> 𝞶</a:t>
            </a:r>
            <a:r>
              <a:rPr baseline="-25000" lang="en-GB"/>
              <a:t>𝞽</a:t>
            </a:r>
            <a:endParaRPr baseline="-25000"/>
          </a:p>
        </p:txBody>
      </p:sp>
      <p:sp>
        <p:nvSpPr>
          <p:cNvPr id="871" name="Google Shape;871;g13b4bb0c3fc_0_177"/>
          <p:cNvSpPr txBox="1"/>
          <p:nvPr/>
        </p:nvSpPr>
        <p:spPr>
          <a:xfrm>
            <a:off x="1481400" y="3903925"/>
            <a:ext cx="2582700" cy="2235900"/>
          </a:xfrm>
          <a:prstGeom prst="rect">
            <a:avLst/>
          </a:prstGeom>
          <a:noFill/>
          <a:ln>
            <a:noFill/>
          </a:ln>
        </p:spPr>
        <p:txBody>
          <a:bodyPr anchorCtr="0" anchor="t" bIns="91425" lIns="108000" spcFirstLastPara="1" rIns="91425" wrap="square" tIns="91425">
            <a:spAutoFit/>
          </a:bodyPr>
          <a:lstStyle/>
          <a:p>
            <a:pPr indent="0" lvl="0" marL="0" rtl="0" algn="l">
              <a:spcBef>
                <a:spcPts val="0"/>
              </a:spcBef>
              <a:spcAft>
                <a:spcPts val="0"/>
              </a:spcAft>
              <a:buNone/>
            </a:pPr>
            <a:r>
              <a:rPr b="1" lang="en-GB" sz="1200"/>
              <a:t>(NMO) Parameters:</a:t>
            </a:r>
            <a:endParaRPr b="1" sz="1200"/>
          </a:p>
          <a:p>
            <a:pPr indent="0" lvl="0" marL="0" rtl="0" algn="l">
              <a:spcBef>
                <a:spcPts val="0"/>
              </a:spcBef>
              <a:spcAft>
                <a:spcPts val="0"/>
              </a:spcAft>
              <a:buNone/>
            </a:pPr>
            <a:r>
              <a:rPr lang="en-GB" sz="1100">
                <a:solidFill>
                  <a:srgbClr val="6B6B6B"/>
                </a:solidFill>
                <a:highlight>
                  <a:srgbClr val="FFFFFF"/>
                </a:highlight>
              </a:rPr>
              <a:t>sin</a:t>
            </a:r>
            <a:r>
              <a:rPr baseline="30000" lang="en-GB" sz="1100">
                <a:solidFill>
                  <a:srgbClr val="6B6B6B"/>
                </a:solidFill>
                <a:highlight>
                  <a:srgbClr val="FFFFFF"/>
                </a:highlight>
              </a:rPr>
              <a:t>2</a:t>
            </a:r>
            <a:r>
              <a:rPr lang="en-GB" sz="1100">
                <a:solidFill>
                  <a:srgbClr val="6B6B6B"/>
                </a:solidFill>
                <a:highlight>
                  <a:srgbClr val="FFFFFF"/>
                </a:highlight>
              </a:rPr>
              <a:t>(2</a:t>
            </a:r>
            <a:r>
              <a:rPr i="1" lang="en-GB" sz="1100">
                <a:solidFill>
                  <a:srgbClr val="6B6B6B"/>
                </a:solidFill>
                <a:highlight>
                  <a:srgbClr val="FFFFFF"/>
                </a:highlight>
              </a:rPr>
              <a:t>θ</a:t>
            </a:r>
            <a:r>
              <a:rPr baseline="-25000" lang="en-GB" sz="1100">
                <a:solidFill>
                  <a:srgbClr val="6B6B6B"/>
                </a:solidFill>
                <a:highlight>
                  <a:srgbClr val="FFFFFF"/>
                </a:highlight>
              </a:rPr>
              <a:t>13</a:t>
            </a:r>
            <a:r>
              <a:rPr lang="en-GB" sz="1100">
                <a:solidFill>
                  <a:srgbClr val="6B6B6B"/>
                </a:solidFill>
                <a:highlight>
                  <a:srgbClr val="FFFFFF"/>
                </a:highlight>
              </a:rPr>
              <a:t>)  = 0.10</a:t>
            </a:r>
            <a:endParaRPr sz="1100">
              <a:solidFill>
                <a:srgbClr val="6B6B6B"/>
              </a:solidFill>
              <a:highlight>
                <a:srgbClr val="FFFFFF"/>
              </a:highlight>
            </a:endParaRPr>
          </a:p>
          <a:p>
            <a:pPr indent="0" lvl="0" marL="0" rtl="0" algn="l">
              <a:lnSpc>
                <a:spcPct val="115000"/>
              </a:lnSpc>
              <a:spcBef>
                <a:spcPts val="600"/>
              </a:spcBef>
              <a:spcAft>
                <a:spcPts val="0"/>
              </a:spcAft>
              <a:buNone/>
            </a:pPr>
            <a:r>
              <a:rPr lang="en-GB" sz="1100">
                <a:solidFill>
                  <a:srgbClr val="6B6B6B"/>
                </a:solidFill>
                <a:highlight>
                  <a:srgbClr val="FFFFFF"/>
                </a:highlight>
              </a:rPr>
              <a:t>sin</a:t>
            </a:r>
            <a:r>
              <a:rPr baseline="30000" lang="en-GB" sz="1100">
                <a:solidFill>
                  <a:srgbClr val="6B6B6B"/>
                </a:solidFill>
                <a:highlight>
                  <a:srgbClr val="FFFFFF"/>
                </a:highlight>
              </a:rPr>
              <a:t>2</a:t>
            </a:r>
            <a:r>
              <a:rPr lang="en-GB" sz="1100">
                <a:solidFill>
                  <a:srgbClr val="6B6B6B"/>
                </a:solidFill>
                <a:highlight>
                  <a:srgbClr val="FFFFFF"/>
                </a:highlight>
              </a:rPr>
              <a:t>(2</a:t>
            </a:r>
            <a:r>
              <a:rPr i="1" lang="en-GB" sz="1100">
                <a:solidFill>
                  <a:srgbClr val="6B6B6B"/>
                </a:solidFill>
                <a:highlight>
                  <a:srgbClr val="FFFFFF"/>
                </a:highlight>
              </a:rPr>
              <a:t>θ</a:t>
            </a:r>
            <a:r>
              <a:rPr baseline="-25000" lang="en-GB" sz="1100">
                <a:solidFill>
                  <a:srgbClr val="6B6B6B"/>
                </a:solidFill>
                <a:highlight>
                  <a:srgbClr val="FFFFFF"/>
                </a:highlight>
              </a:rPr>
              <a:t>23</a:t>
            </a:r>
            <a:r>
              <a:rPr lang="en-GB" sz="1100">
                <a:solidFill>
                  <a:srgbClr val="6B6B6B"/>
                </a:solidFill>
                <a:highlight>
                  <a:srgbClr val="FFFFFF"/>
                </a:highlight>
              </a:rPr>
              <a:t>) = 0.97</a:t>
            </a:r>
            <a:endParaRPr sz="1100">
              <a:solidFill>
                <a:srgbClr val="6B6B6B"/>
              </a:solidFill>
              <a:highlight>
                <a:srgbClr val="FFFFFF"/>
              </a:highlight>
            </a:endParaRPr>
          </a:p>
          <a:p>
            <a:pPr indent="0" lvl="0" marL="0" rtl="0" algn="l">
              <a:lnSpc>
                <a:spcPct val="115000"/>
              </a:lnSpc>
              <a:spcBef>
                <a:spcPts val="600"/>
              </a:spcBef>
              <a:spcAft>
                <a:spcPts val="0"/>
              </a:spcAft>
              <a:buNone/>
            </a:pPr>
            <a:r>
              <a:rPr lang="en-GB" sz="1100">
                <a:solidFill>
                  <a:srgbClr val="6B6B6B"/>
                </a:solidFill>
                <a:highlight>
                  <a:srgbClr val="FFFFFF"/>
                </a:highlight>
              </a:rPr>
              <a:t>sin</a:t>
            </a:r>
            <a:r>
              <a:rPr baseline="30000" lang="en-GB" sz="1100">
                <a:solidFill>
                  <a:srgbClr val="6B6B6B"/>
                </a:solidFill>
                <a:highlight>
                  <a:srgbClr val="FFFFFF"/>
                </a:highlight>
              </a:rPr>
              <a:t>2</a:t>
            </a:r>
            <a:r>
              <a:rPr lang="en-GB" sz="1100">
                <a:solidFill>
                  <a:srgbClr val="6B6B6B"/>
                </a:solidFill>
                <a:highlight>
                  <a:srgbClr val="FFFFFF"/>
                </a:highlight>
              </a:rPr>
              <a:t>(2</a:t>
            </a:r>
            <a:r>
              <a:rPr i="1" lang="en-GB" sz="1100">
                <a:solidFill>
                  <a:srgbClr val="6B6B6B"/>
                </a:solidFill>
                <a:highlight>
                  <a:srgbClr val="FFFFFF"/>
                </a:highlight>
              </a:rPr>
              <a:t>θ</a:t>
            </a:r>
            <a:r>
              <a:rPr baseline="-25000" lang="en-GB" sz="1100">
                <a:solidFill>
                  <a:srgbClr val="6B6B6B"/>
                </a:solidFill>
                <a:highlight>
                  <a:srgbClr val="FFFFFF"/>
                </a:highlight>
              </a:rPr>
              <a:t>12</a:t>
            </a:r>
            <a:r>
              <a:rPr lang="en-GB" sz="1100">
                <a:solidFill>
                  <a:srgbClr val="6B6B6B"/>
                </a:solidFill>
                <a:highlight>
                  <a:srgbClr val="FFFFFF"/>
                </a:highlight>
              </a:rPr>
              <a:t>) = 0.861</a:t>
            </a:r>
            <a:endParaRPr sz="1100">
              <a:solidFill>
                <a:srgbClr val="6B6B6B"/>
              </a:solidFill>
              <a:highlight>
                <a:srgbClr val="FFFFFF"/>
              </a:highlight>
            </a:endParaRPr>
          </a:p>
          <a:p>
            <a:pPr indent="0" lvl="0" marL="0" rtl="0" algn="l">
              <a:spcBef>
                <a:spcPts val="100"/>
              </a:spcBef>
              <a:spcAft>
                <a:spcPts val="0"/>
              </a:spcAft>
              <a:buNone/>
            </a:pPr>
            <a:r>
              <a:rPr lang="en-GB" sz="1100">
                <a:solidFill>
                  <a:srgbClr val="6B6B6B"/>
                </a:solidFill>
                <a:highlight>
                  <a:srgbClr val="FFFFFF"/>
                </a:highlight>
              </a:rPr>
              <a:t>𝞭 = 0</a:t>
            </a:r>
            <a:endParaRPr sz="1100">
              <a:solidFill>
                <a:srgbClr val="6B6B6B"/>
              </a:solidFill>
              <a:highlight>
                <a:srgbClr val="FFFFFF"/>
              </a:highlight>
            </a:endParaRPr>
          </a:p>
          <a:p>
            <a:pPr indent="0" lvl="0" marL="0" rtl="0" algn="l">
              <a:lnSpc>
                <a:spcPct val="115000"/>
              </a:lnSpc>
              <a:spcBef>
                <a:spcPts val="600"/>
              </a:spcBef>
              <a:spcAft>
                <a:spcPts val="0"/>
              </a:spcAft>
              <a:buNone/>
            </a:pPr>
            <a:r>
              <a:rPr lang="en-GB" sz="1100">
                <a:solidFill>
                  <a:srgbClr val="6B6B6B"/>
                </a:solidFill>
                <a:highlight>
                  <a:srgbClr val="FFFFFF"/>
                </a:highlight>
              </a:rPr>
              <a:t>Δ</a:t>
            </a:r>
            <a:r>
              <a:rPr i="1" lang="en-GB" sz="1100">
                <a:solidFill>
                  <a:srgbClr val="6B6B6B"/>
                </a:solidFill>
                <a:highlight>
                  <a:srgbClr val="FFFFFF"/>
                </a:highlight>
              </a:rPr>
              <a:t>m</a:t>
            </a:r>
            <a:r>
              <a:rPr baseline="-25000" lang="en-GB" sz="1100">
                <a:solidFill>
                  <a:srgbClr val="6B6B6B"/>
                </a:solidFill>
                <a:highlight>
                  <a:srgbClr val="FFFFFF"/>
                </a:highlight>
              </a:rPr>
              <a:t>12</a:t>
            </a:r>
            <a:r>
              <a:rPr baseline="30000" lang="en-GB" sz="1100">
                <a:solidFill>
                  <a:srgbClr val="6B6B6B"/>
                </a:solidFill>
                <a:highlight>
                  <a:srgbClr val="FFFFFF"/>
                </a:highlight>
              </a:rPr>
              <a:t>2</a:t>
            </a:r>
            <a:r>
              <a:rPr lang="en-GB" sz="1100">
                <a:solidFill>
                  <a:srgbClr val="6B6B6B"/>
                </a:solidFill>
                <a:highlight>
                  <a:srgbClr val="FFFFFF"/>
                </a:highlight>
              </a:rPr>
              <a:t> = 0.759×10</a:t>
            </a:r>
            <a:r>
              <a:rPr baseline="30000" lang="en-GB" sz="1100">
                <a:solidFill>
                  <a:srgbClr val="6B6B6B"/>
                </a:solidFill>
                <a:highlight>
                  <a:srgbClr val="FFFFFF"/>
                </a:highlight>
              </a:rPr>
              <a:t>−4</a:t>
            </a:r>
            <a:r>
              <a:rPr lang="en-GB" sz="1100">
                <a:solidFill>
                  <a:srgbClr val="6B6B6B"/>
                </a:solidFill>
                <a:highlight>
                  <a:srgbClr val="FFFFFF"/>
                </a:highlight>
              </a:rPr>
              <a:t> eV</a:t>
            </a:r>
            <a:r>
              <a:rPr baseline="30000" lang="en-GB" sz="1100">
                <a:solidFill>
                  <a:srgbClr val="6B6B6B"/>
                </a:solidFill>
                <a:highlight>
                  <a:srgbClr val="FFFFFF"/>
                </a:highlight>
              </a:rPr>
              <a:t>2</a:t>
            </a:r>
            <a:endParaRPr baseline="30000" sz="1100">
              <a:solidFill>
                <a:srgbClr val="6B6B6B"/>
              </a:solidFill>
              <a:highlight>
                <a:srgbClr val="FFFFFF"/>
              </a:highlight>
            </a:endParaRPr>
          </a:p>
          <a:p>
            <a:pPr indent="0" lvl="0" marL="0" rtl="0" algn="l">
              <a:lnSpc>
                <a:spcPct val="115000"/>
              </a:lnSpc>
              <a:spcBef>
                <a:spcPts val="600"/>
              </a:spcBef>
              <a:spcAft>
                <a:spcPts val="0"/>
              </a:spcAft>
              <a:buNone/>
            </a:pPr>
            <a:r>
              <a:rPr lang="en-GB" sz="1100">
                <a:solidFill>
                  <a:srgbClr val="6B6B6B"/>
                </a:solidFill>
                <a:highlight>
                  <a:srgbClr val="FFFFFF"/>
                </a:highlight>
              </a:rPr>
              <a:t>Δ</a:t>
            </a:r>
            <a:r>
              <a:rPr i="1" lang="en-GB" sz="1100">
                <a:solidFill>
                  <a:srgbClr val="6B6B6B"/>
                </a:solidFill>
                <a:highlight>
                  <a:srgbClr val="FFFFFF"/>
                </a:highlight>
              </a:rPr>
              <a:t>m</a:t>
            </a:r>
            <a:r>
              <a:rPr baseline="-25000" lang="en-GB" sz="1100">
                <a:solidFill>
                  <a:srgbClr val="6B6B6B"/>
                </a:solidFill>
                <a:highlight>
                  <a:srgbClr val="FFFFFF"/>
                </a:highlight>
              </a:rPr>
              <a:t>32</a:t>
            </a:r>
            <a:r>
              <a:rPr baseline="30000" lang="en-GB" sz="1100">
                <a:solidFill>
                  <a:srgbClr val="6B6B6B"/>
                </a:solidFill>
                <a:highlight>
                  <a:srgbClr val="FFFFFF"/>
                </a:highlight>
              </a:rPr>
              <a:t>2</a:t>
            </a:r>
            <a:r>
              <a:rPr lang="en-GB" sz="1100">
                <a:solidFill>
                  <a:srgbClr val="6B6B6B"/>
                </a:solidFill>
                <a:highlight>
                  <a:srgbClr val="FFFFFF"/>
                </a:highlight>
              </a:rPr>
              <a:t> ≈ Δ</a:t>
            </a:r>
            <a:r>
              <a:rPr i="1" lang="en-GB" sz="1100">
                <a:solidFill>
                  <a:srgbClr val="6B6B6B"/>
                </a:solidFill>
                <a:highlight>
                  <a:srgbClr val="FFFFFF"/>
                </a:highlight>
              </a:rPr>
              <a:t>m</a:t>
            </a:r>
            <a:r>
              <a:rPr baseline="-25000" lang="en-GB" sz="1100">
                <a:solidFill>
                  <a:srgbClr val="6B6B6B"/>
                </a:solidFill>
                <a:highlight>
                  <a:srgbClr val="FFFFFF"/>
                </a:highlight>
              </a:rPr>
              <a:t>13</a:t>
            </a:r>
            <a:r>
              <a:rPr baseline="30000" lang="en-GB" sz="1100">
                <a:solidFill>
                  <a:srgbClr val="6B6B6B"/>
                </a:solidFill>
                <a:highlight>
                  <a:srgbClr val="FFFFFF"/>
                </a:highlight>
              </a:rPr>
              <a:t>2</a:t>
            </a:r>
            <a:r>
              <a:rPr lang="en-GB" sz="1100">
                <a:solidFill>
                  <a:srgbClr val="6B6B6B"/>
                </a:solidFill>
                <a:highlight>
                  <a:srgbClr val="FFFFFF"/>
                </a:highlight>
              </a:rPr>
              <a:t> = 23.2×10</a:t>
            </a:r>
            <a:r>
              <a:rPr baseline="30000" lang="en-GB" sz="1100">
                <a:solidFill>
                  <a:srgbClr val="6B6B6B"/>
                </a:solidFill>
                <a:highlight>
                  <a:srgbClr val="FFFFFF"/>
                </a:highlight>
              </a:rPr>
              <a:t>−4</a:t>
            </a:r>
            <a:r>
              <a:rPr lang="en-GB" sz="1100">
                <a:solidFill>
                  <a:srgbClr val="6B6B6B"/>
                </a:solidFill>
                <a:highlight>
                  <a:srgbClr val="FFFFFF"/>
                </a:highlight>
              </a:rPr>
              <a:t> eV</a:t>
            </a:r>
            <a:r>
              <a:rPr baseline="30000" lang="en-GB" sz="1100">
                <a:solidFill>
                  <a:srgbClr val="6B6B6B"/>
                </a:solidFill>
                <a:highlight>
                  <a:srgbClr val="FFFFFF"/>
                </a:highlight>
              </a:rPr>
              <a:t>2</a:t>
            </a:r>
            <a:endParaRPr baseline="30000" sz="1100">
              <a:solidFill>
                <a:srgbClr val="6B6B6B"/>
              </a:solidFill>
              <a:highlight>
                <a:srgbClr val="FFFFFF"/>
              </a:highlight>
            </a:endParaRPr>
          </a:p>
          <a:p>
            <a:pPr indent="0" lvl="0" marL="0" rtl="0" algn="l">
              <a:lnSpc>
                <a:spcPct val="115000"/>
              </a:lnSpc>
              <a:spcBef>
                <a:spcPts val="600"/>
              </a:spcBef>
              <a:spcAft>
                <a:spcPts val="0"/>
              </a:spcAft>
              <a:buNone/>
            </a:pPr>
            <a:r>
              <a:t/>
            </a:r>
            <a:endParaRPr baseline="30000" sz="1000">
              <a:solidFill>
                <a:srgbClr val="6B6B6B"/>
              </a:solidFill>
              <a:highlight>
                <a:srgbClr val="FFFFFF"/>
              </a:highlight>
            </a:endParaRPr>
          </a:p>
          <a:p>
            <a:pPr indent="0" lvl="0" marL="0" rtl="0" algn="l">
              <a:spcBef>
                <a:spcPts val="100"/>
              </a:spcBef>
              <a:spcAft>
                <a:spcPts val="0"/>
              </a:spcAft>
              <a:buNone/>
            </a:pPr>
            <a:r>
              <a:t/>
            </a:r>
            <a:endParaRPr sz="1050">
              <a:solidFill>
                <a:srgbClr val="6B6B6B"/>
              </a:solidFill>
              <a:highlight>
                <a:srgbClr val="FFFFFF"/>
              </a:highlight>
            </a:endParaRPr>
          </a:p>
        </p:txBody>
      </p:sp>
      <p:sp>
        <p:nvSpPr>
          <p:cNvPr id="872" name="Google Shape;872;g13b4bb0c3fc_0_177"/>
          <p:cNvSpPr txBox="1"/>
          <p:nvPr/>
        </p:nvSpPr>
        <p:spPr>
          <a:xfrm>
            <a:off x="5076575" y="5924525"/>
            <a:ext cx="3794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https://en.wikipedia.org/wiki/Mikheyev–Smirnov–Wolfenstein_effect</a:t>
            </a:r>
            <a:endParaRPr sz="9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g131b71f7ee3_0_0"/>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1600" u="none" cap="none" strike="noStrike">
                <a:solidFill>
                  <a:schemeClr val="lt1"/>
                </a:solidFill>
                <a:latin typeface="Arial"/>
                <a:ea typeface="Arial"/>
                <a:cs typeface="Arial"/>
                <a:sym typeface="Arial"/>
              </a:rPr>
              <a:t>Name - Title</a:t>
            </a:r>
            <a:endParaRPr b="0" i="0" sz="1600" u="none" cap="none" strike="noStrike">
              <a:solidFill>
                <a:srgbClr val="013B82"/>
              </a:solidFill>
              <a:latin typeface="Arial"/>
              <a:ea typeface="Arial"/>
              <a:cs typeface="Arial"/>
              <a:sym typeface="Arial"/>
            </a:endParaRPr>
          </a:p>
        </p:txBody>
      </p:sp>
      <p:sp>
        <p:nvSpPr>
          <p:cNvPr id="879" name="Google Shape;879;g131b71f7ee3_0_0"/>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Backup - Cosmic Rays</a:t>
            </a:r>
            <a:endParaRPr/>
          </a:p>
        </p:txBody>
      </p:sp>
      <p:sp>
        <p:nvSpPr>
          <p:cNvPr id="880" name="Google Shape;880;g131b71f7ee3_0_0"/>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881" name="Google Shape;881;g131b71f7ee3_0_0"/>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600" u="none" cap="none" strike="noStrike">
                <a:solidFill>
                  <a:schemeClr val="lt1"/>
                </a:solidFill>
                <a:latin typeface="Arial"/>
                <a:ea typeface="Arial"/>
                <a:cs typeface="Arial"/>
                <a:sym typeface="Arial"/>
              </a:rPr>
              <a:t>00/00/0000</a:t>
            </a:r>
            <a:endParaRPr sz="1600">
              <a:solidFill>
                <a:srgbClr val="013B82"/>
              </a:solidFill>
              <a:latin typeface="Arial"/>
              <a:ea typeface="Arial"/>
              <a:cs typeface="Arial"/>
              <a:sym typeface="Arial"/>
            </a:endParaRPr>
          </a:p>
        </p:txBody>
      </p:sp>
      <p:pic>
        <p:nvPicPr>
          <p:cNvPr descr="Logo til samarbejde – Københavns Universitet" id="882" name="Google Shape;882;g131b71f7ee3_0_0"/>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883" name="Google Shape;883;g131b71f7ee3_0_0"/>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884" name="Google Shape;884;g131b71f7ee3_0_0"/>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885" name="Google Shape;885;g131b71f7ee3_0_0"/>
          <p:cNvPicPr preferRelativeResize="0"/>
          <p:nvPr/>
        </p:nvPicPr>
        <p:blipFill>
          <a:blip r:embed="rId6">
            <a:alphaModFix/>
          </a:blip>
          <a:stretch>
            <a:fillRect/>
          </a:stretch>
        </p:blipFill>
        <p:spPr>
          <a:xfrm>
            <a:off x="7657827" y="1057956"/>
            <a:ext cx="4186671" cy="4384294"/>
          </a:xfrm>
          <a:prstGeom prst="rect">
            <a:avLst/>
          </a:prstGeom>
          <a:noFill/>
          <a:ln>
            <a:noFill/>
          </a:ln>
        </p:spPr>
      </p:pic>
      <p:sp>
        <p:nvSpPr>
          <p:cNvPr id="886" name="Google Shape;886;g131b71f7ee3_0_0"/>
          <p:cNvSpPr txBox="1"/>
          <p:nvPr/>
        </p:nvSpPr>
        <p:spPr>
          <a:xfrm>
            <a:off x="9817875" y="5505050"/>
            <a:ext cx="2175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https://wiki.icecube.wisc.edu/index.php/File:Trafix14prhme.gif</a:t>
            </a:r>
            <a:endParaRPr/>
          </a:p>
        </p:txBody>
      </p:sp>
      <p:pic>
        <p:nvPicPr>
          <p:cNvPr id="887" name="Google Shape;887;g131b71f7ee3_0_0"/>
          <p:cNvPicPr preferRelativeResize="0"/>
          <p:nvPr/>
        </p:nvPicPr>
        <p:blipFill>
          <a:blip r:embed="rId7">
            <a:alphaModFix/>
          </a:blip>
          <a:stretch>
            <a:fillRect/>
          </a:stretch>
        </p:blipFill>
        <p:spPr>
          <a:xfrm>
            <a:off x="239375" y="1128063"/>
            <a:ext cx="6378851" cy="469201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g13448f65bb2_0_263"/>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894" name="Google Shape;894;g13448f65bb2_0_263"/>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Backup - Air Showers</a:t>
            </a:r>
            <a:endParaRPr/>
          </a:p>
        </p:txBody>
      </p:sp>
      <p:sp>
        <p:nvSpPr>
          <p:cNvPr id="895" name="Google Shape;895;g13448f65bb2_0_263"/>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896" name="Google Shape;896;g13448f65bb2_0_263"/>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897" name="Google Shape;897;g13448f65bb2_0_263"/>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898" name="Google Shape;898;g13448f65bb2_0_263"/>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899" name="Google Shape;899;g13448f65bb2_0_263"/>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900" name="Google Shape;900;g13448f65bb2_0_263"/>
          <p:cNvSpPr txBox="1"/>
          <p:nvPr/>
        </p:nvSpPr>
        <p:spPr>
          <a:xfrm>
            <a:off x="4213200" y="909750"/>
            <a:ext cx="3765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t>Muon Travel to surface of Earth</a:t>
            </a:r>
            <a:endParaRPr sz="2000"/>
          </a:p>
        </p:txBody>
      </p:sp>
      <p:pic>
        <p:nvPicPr>
          <p:cNvPr id="901" name="Google Shape;901;g13448f65bb2_0_263"/>
          <p:cNvPicPr preferRelativeResize="0"/>
          <p:nvPr/>
        </p:nvPicPr>
        <p:blipFill>
          <a:blip r:embed="rId6">
            <a:alphaModFix/>
          </a:blip>
          <a:stretch>
            <a:fillRect/>
          </a:stretch>
        </p:blipFill>
        <p:spPr>
          <a:xfrm>
            <a:off x="19800" y="1599350"/>
            <a:ext cx="4095699" cy="3116000"/>
          </a:xfrm>
          <a:prstGeom prst="rect">
            <a:avLst/>
          </a:prstGeom>
          <a:noFill/>
          <a:ln>
            <a:noFill/>
          </a:ln>
        </p:spPr>
      </p:pic>
      <p:pic>
        <p:nvPicPr>
          <p:cNvPr id="902" name="Google Shape;902;g13448f65bb2_0_263"/>
          <p:cNvPicPr preferRelativeResize="0"/>
          <p:nvPr/>
        </p:nvPicPr>
        <p:blipFill>
          <a:blip r:embed="rId7">
            <a:alphaModFix/>
          </a:blip>
          <a:stretch>
            <a:fillRect/>
          </a:stretch>
        </p:blipFill>
        <p:spPr>
          <a:xfrm>
            <a:off x="4030750" y="1599350"/>
            <a:ext cx="4046744" cy="3115999"/>
          </a:xfrm>
          <a:prstGeom prst="rect">
            <a:avLst/>
          </a:prstGeom>
          <a:noFill/>
          <a:ln>
            <a:noFill/>
          </a:ln>
        </p:spPr>
      </p:pic>
      <p:pic>
        <p:nvPicPr>
          <p:cNvPr id="903" name="Google Shape;903;g13448f65bb2_0_263"/>
          <p:cNvPicPr preferRelativeResize="0"/>
          <p:nvPr/>
        </p:nvPicPr>
        <p:blipFill>
          <a:blip r:embed="rId8">
            <a:alphaModFix/>
          </a:blip>
          <a:stretch>
            <a:fillRect/>
          </a:stretch>
        </p:blipFill>
        <p:spPr>
          <a:xfrm>
            <a:off x="8077500" y="1599350"/>
            <a:ext cx="4008190" cy="3116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g13448f65bb2_0_224"/>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910" name="Google Shape;910;g13448f65bb2_0_224"/>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Backup - Cherenkov </a:t>
            </a:r>
            <a:endParaRPr/>
          </a:p>
        </p:txBody>
      </p:sp>
      <p:sp>
        <p:nvSpPr>
          <p:cNvPr id="911" name="Google Shape;911;g13448f65bb2_0_224"/>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912" name="Google Shape;912;g13448f65bb2_0_224"/>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913" name="Google Shape;913;g13448f65bb2_0_224"/>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914" name="Google Shape;914;g13448f65bb2_0_224"/>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915" name="Google Shape;915;g13448f65bb2_0_224"/>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916" name="Google Shape;916;g13448f65bb2_0_224"/>
          <p:cNvSpPr txBox="1"/>
          <p:nvPr/>
        </p:nvSpPr>
        <p:spPr>
          <a:xfrm>
            <a:off x="436525" y="1511525"/>
            <a:ext cx="4353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dk1"/>
                </a:solidFill>
              </a:rPr>
              <a:t>In matter, with an index of refraction, n, there is a threshold velocity, βt = vt/c = 1/n, When charged particles travel faster than βt they emit EM radiation, so they glow. Angle of radiation depends on the velocity, β, of the charged particle: cosθ = 1/(nβ) </a:t>
            </a:r>
            <a:endParaRPr>
              <a:solidFill>
                <a:schemeClr val="dk1"/>
              </a:solidFill>
            </a:endParaRPr>
          </a:p>
        </p:txBody>
      </p:sp>
      <p:pic>
        <p:nvPicPr>
          <p:cNvPr id="917" name="Google Shape;917;g13448f65bb2_0_224"/>
          <p:cNvPicPr preferRelativeResize="0"/>
          <p:nvPr/>
        </p:nvPicPr>
        <p:blipFill>
          <a:blip r:embed="rId6">
            <a:alphaModFix/>
          </a:blip>
          <a:stretch>
            <a:fillRect/>
          </a:stretch>
        </p:blipFill>
        <p:spPr>
          <a:xfrm>
            <a:off x="478700" y="3124368"/>
            <a:ext cx="4591050" cy="26765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2" name="Shape 922"/>
        <p:cNvGrpSpPr/>
        <p:nvPr/>
      </p:nvGrpSpPr>
      <p:grpSpPr>
        <a:xfrm>
          <a:off x="0" y="0"/>
          <a:ext cx="0" cy="0"/>
          <a:chOff x="0" y="0"/>
          <a:chExt cx="0" cy="0"/>
        </a:xfrm>
      </p:grpSpPr>
      <p:sp>
        <p:nvSpPr>
          <p:cNvPr id="923" name="Google Shape;923;g13b4bb0c3fc_0_153"/>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924" name="Google Shape;924;g13b4bb0c3fc_0_153"/>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Particle Physics</a:t>
            </a:r>
            <a:endParaRPr/>
          </a:p>
        </p:txBody>
      </p:sp>
      <p:sp>
        <p:nvSpPr>
          <p:cNvPr id="925" name="Google Shape;925;g13b4bb0c3fc_0_153"/>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926" name="Google Shape;926;g13b4bb0c3fc_0_153"/>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927" name="Google Shape;927;g13b4bb0c3fc_0_153"/>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928" name="Google Shape;928;g13b4bb0c3fc_0_153"/>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929" name="Google Shape;929;g13b4bb0c3fc_0_153"/>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930" name="Google Shape;930;g13b4bb0c3fc_0_153"/>
          <p:cNvSpPr txBox="1"/>
          <p:nvPr/>
        </p:nvSpPr>
        <p:spPr>
          <a:xfrm>
            <a:off x="475025" y="1108375"/>
            <a:ext cx="366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31" name="Google Shape;931;g13b4bb0c3fc_0_153"/>
          <p:cNvSpPr txBox="1"/>
          <p:nvPr/>
        </p:nvSpPr>
        <p:spPr>
          <a:xfrm>
            <a:off x="593775" y="1939625"/>
            <a:ext cx="3681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Charged particles lose energy as they propagate in matter via ionization, bremsstrahlung, pair production, photonuclear. </a:t>
            </a:r>
            <a:endParaRPr/>
          </a:p>
        </p:txBody>
      </p:sp>
      <p:sp>
        <p:nvSpPr>
          <p:cNvPr id="932" name="Google Shape;932;g13b4bb0c3fc_0_153"/>
          <p:cNvSpPr txBox="1"/>
          <p:nvPr/>
        </p:nvSpPr>
        <p:spPr>
          <a:xfrm>
            <a:off x="5409200" y="1508575"/>
            <a:ext cx="6367200" cy="281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AutoNum type="arabicPeriod"/>
            </a:pPr>
            <a:r>
              <a:rPr lang="en-GB"/>
              <a:t>Ionization - High energy particles, energetic enough to ionize atoms in matter. Stochastic process, also includes excitations of electrons in matter. Ionization loss dependent on density of medium, charge of incident particle, speed of particle </a:t>
            </a:r>
            <a:endParaRPr/>
          </a:p>
          <a:p>
            <a:pPr indent="-317500" lvl="0" marL="457200" rtl="0" algn="l">
              <a:spcBef>
                <a:spcPts val="0"/>
              </a:spcBef>
              <a:spcAft>
                <a:spcPts val="0"/>
              </a:spcAft>
              <a:buSzPts val="1400"/>
              <a:buAutoNum type="arabicPeriod"/>
            </a:pPr>
            <a:r>
              <a:rPr lang="en-GB"/>
              <a:t>Radiative (bremsstrahlung) losses - At high energies, this dominates. Energy loss proportional to charged particle energy,</a:t>
            </a:r>
            <a:endParaRPr/>
          </a:p>
          <a:p>
            <a:pPr indent="-317500" lvl="0" marL="457200" rtl="0" algn="l">
              <a:spcBef>
                <a:spcPts val="0"/>
              </a:spcBef>
              <a:spcAft>
                <a:spcPts val="0"/>
              </a:spcAft>
              <a:buSzPts val="1400"/>
              <a:buAutoNum type="arabicPeriod"/>
            </a:pPr>
            <a:r>
              <a:rPr lang="en-GB"/>
              <a:t>Pair production - Energetic charged particles can also produce electron-positron pairs</a:t>
            </a:r>
            <a:endParaRPr/>
          </a:p>
          <a:p>
            <a:pPr indent="-317500" lvl="0" marL="457200" rtl="0" algn="l">
              <a:spcBef>
                <a:spcPts val="0"/>
              </a:spcBef>
              <a:spcAft>
                <a:spcPts val="0"/>
              </a:spcAft>
              <a:buSzPts val="1400"/>
              <a:buAutoNum type="arabicPeriod"/>
            </a:pPr>
            <a:r>
              <a:rPr lang="en-GB" sz="1500">
                <a:solidFill>
                  <a:schemeClr val="dk1"/>
                </a:solidFill>
                <a:latin typeface="Trebuchet MS"/>
                <a:ea typeface="Trebuchet MS"/>
                <a:cs typeface="Trebuchet MS"/>
                <a:sym typeface="Trebuchet MS"/>
              </a:rPr>
              <a:t>Photonuclear interactions of muons (or electrons or taus): energy transfer to nucleus via photon, producing energetic hadrons (like a hadronic interaction of a proton)</a:t>
            </a:r>
            <a:endParaRPr sz="1500">
              <a:solidFill>
                <a:schemeClr val="dk1"/>
              </a:solidFill>
              <a:latin typeface="Trebuchet MS"/>
              <a:ea typeface="Trebuchet MS"/>
              <a:cs typeface="Trebuchet MS"/>
              <a:sym typeface="Trebuchet MS"/>
            </a:endParaRPr>
          </a:p>
          <a:p>
            <a:pPr indent="-317500" lvl="0" marL="457200" rtl="0" algn="l">
              <a:spcBef>
                <a:spcPts val="0"/>
              </a:spcBef>
              <a:spcAft>
                <a:spcPts val="0"/>
              </a:spcAft>
              <a:buSzPts val="1400"/>
              <a:buAutoNum type="arabicPeriod"/>
            </a:pPr>
            <a:r>
              <a:t/>
            </a:r>
            <a:endParaRPr/>
          </a:p>
        </p:txBody>
      </p:sp>
      <p:pic>
        <p:nvPicPr>
          <p:cNvPr id="933" name="Google Shape;933;g13b4bb0c3fc_0_153"/>
          <p:cNvPicPr preferRelativeResize="0"/>
          <p:nvPr/>
        </p:nvPicPr>
        <p:blipFill>
          <a:blip r:embed="rId6">
            <a:alphaModFix/>
          </a:blip>
          <a:stretch>
            <a:fillRect/>
          </a:stretch>
        </p:blipFill>
        <p:spPr>
          <a:xfrm>
            <a:off x="475025" y="3138725"/>
            <a:ext cx="3207554" cy="3108036"/>
          </a:xfrm>
          <a:prstGeom prst="rect">
            <a:avLst/>
          </a:prstGeom>
          <a:noFill/>
          <a:ln>
            <a:noFill/>
          </a:ln>
        </p:spPr>
      </p:pic>
      <p:sp>
        <p:nvSpPr>
          <p:cNvPr id="934" name="Google Shape;934;g13b4bb0c3fc_0_153"/>
          <p:cNvSpPr txBox="1"/>
          <p:nvPr/>
        </p:nvSpPr>
        <p:spPr>
          <a:xfrm>
            <a:off x="4948050" y="4407913"/>
            <a:ext cx="64128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Muons loose energy as they propagate through the detector medium. The losses in ice are dominated by four processes. Ionization, as described by the Bethe-Bloch formula, is nearly energy independent at GeV range and above, and occurs continuously along the trajectory of the muon [103]. Energy losses through bremsstrahlung, pair production of e +e − and photo-nuclear interaction, are energy dependent.The average energy loss due to Cherenkov radiation (1 keV/m) is not a dominant contribution for muons in ice, but the crucial one from a detection point of view</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g13b4bb0c3fc_0_196"/>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00" u="none" cap="none" strike="noStrike">
              <a:solidFill>
                <a:srgbClr val="013B82"/>
              </a:solidFill>
              <a:latin typeface="Arial"/>
              <a:ea typeface="Arial"/>
              <a:cs typeface="Arial"/>
              <a:sym typeface="Arial"/>
            </a:endParaRPr>
          </a:p>
        </p:txBody>
      </p:sp>
      <p:sp>
        <p:nvSpPr>
          <p:cNvPr id="941" name="Google Shape;941;g13b4bb0c3fc_0_196"/>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Backup - Event Selection</a:t>
            </a:r>
            <a:endParaRPr/>
          </a:p>
        </p:txBody>
      </p:sp>
      <p:sp>
        <p:nvSpPr>
          <p:cNvPr id="942" name="Google Shape;942;g13b4bb0c3fc_0_196"/>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943" name="Google Shape;943;g13b4bb0c3fc_0_196"/>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600" u="none" cap="none" strike="noStrike">
                <a:solidFill>
                  <a:schemeClr val="lt1"/>
                </a:solidFill>
                <a:latin typeface="Arial"/>
                <a:ea typeface="Arial"/>
                <a:cs typeface="Arial"/>
                <a:sym typeface="Arial"/>
              </a:rPr>
              <a:t>00/00/0000</a:t>
            </a:r>
            <a:endParaRPr sz="1600">
              <a:solidFill>
                <a:srgbClr val="013B82"/>
              </a:solidFill>
              <a:latin typeface="Arial"/>
              <a:ea typeface="Arial"/>
              <a:cs typeface="Arial"/>
              <a:sym typeface="Arial"/>
            </a:endParaRPr>
          </a:p>
        </p:txBody>
      </p:sp>
      <p:pic>
        <p:nvPicPr>
          <p:cNvPr descr="Logo til samarbejde – Københavns Universitet" id="944" name="Google Shape;944;g13b4bb0c3fc_0_196"/>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945" name="Google Shape;945;g13b4bb0c3fc_0_196"/>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946" name="Google Shape;946;g13b4bb0c3fc_0_196"/>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947" name="Google Shape;947;g13b4bb0c3fc_0_196"/>
          <p:cNvPicPr preferRelativeResize="0"/>
          <p:nvPr/>
        </p:nvPicPr>
        <p:blipFill>
          <a:blip r:embed="rId6">
            <a:alphaModFix/>
          </a:blip>
          <a:stretch>
            <a:fillRect/>
          </a:stretch>
        </p:blipFill>
        <p:spPr>
          <a:xfrm>
            <a:off x="3238237" y="917448"/>
            <a:ext cx="5715526" cy="35554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131b71f7ee3_0_140"/>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185" name="Google Shape;185;g131b71f7ee3_0_140"/>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Particle Physics</a:t>
            </a:r>
            <a:endParaRPr sz="2000"/>
          </a:p>
        </p:txBody>
      </p:sp>
      <p:sp>
        <p:nvSpPr>
          <p:cNvPr id="186" name="Google Shape;186;g131b71f7ee3_0_140"/>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187" name="Google Shape;187;g131b71f7ee3_0_140"/>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188" name="Google Shape;188;g131b71f7ee3_0_140"/>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189" name="Google Shape;189;g131b71f7ee3_0_140"/>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190" name="Google Shape;190;g131b71f7ee3_0_140"/>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191" name="Google Shape;191;g131b71f7ee3_0_140"/>
          <p:cNvSpPr txBox="1"/>
          <p:nvPr>
            <p:ph type="title"/>
          </p:nvPr>
        </p:nvSpPr>
        <p:spPr>
          <a:xfrm>
            <a:off x="615600" y="1065225"/>
            <a:ext cx="4011000" cy="415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GB" sz="2800">
                <a:latin typeface="Arial"/>
                <a:ea typeface="Arial"/>
                <a:cs typeface="Arial"/>
                <a:sym typeface="Arial"/>
              </a:rPr>
              <a:t>The SM Neutrinos</a:t>
            </a:r>
            <a:endParaRPr sz="2800">
              <a:latin typeface="Arial"/>
              <a:ea typeface="Arial"/>
              <a:cs typeface="Arial"/>
              <a:sym typeface="Arial"/>
            </a:endParaRPr>
          </a:p>
        </p:txBody>
      </p:sp>
      <p:sp>
        <p:nvSpPr>
          <p:cNvPr id="192" name="Google Shape;192;g131b71f7ee3_0_140"/>
          <p:cNvSpPr txBox="1"/>
          <p:nvPr>
            <p:ph idx="2" type="body"/>
          </p:nvPr>
        </p:nvSpPr>
        <p:spPr>
          <a:xfrm>
            <a:off x="615600" y="1747975"/>
            <a:ext cx="4011000" cy="3651600"/>
          </a:xfrm>
          <a:prstGeom prst="rect">
            <a:avLst/>
          </a:prstGeom>
        </p:spPr>
        <p:txBody>
          <a:bodyPr anchorCtr="0" anchor="t" bIns="45700" lIns="91425" spcFirstLastPara="1" rIns="91425" wrap="square" tIns="45700">
            <a:noAutofit/>
          </a:bodyPr>
          <a:lstStyle/>
          <a:p>
            <a:pPr indent="-336550" lvl="0" marL="457200" rtl="0" algn="l">
              <a:lnSpc>
                <a:spcPct val="80000"/>
              </a:lnSpc>
              <a:spcBef>
                <a:spcPts val="0"/>
              </a:spcBef>
              <a:spcAft>
                <a:spcPts val="0"/>
              </a:spcAft>
              <a:buSzPts val="1700"/>
              <a:buFont typeface="Arial"/>
              <a:buChar char="●"/>
            </a:pPr>
            <a:r>
              <a:rPr lang="en-GB" sz="1700">
                <a:latin typeface="Arial"/>
                <a:ea typeface="Arial"/>
                <a:cs typeface="Arial"/>
                <a:sym typeface="Arial"/>
              </a:rPr>
              <a:t>The electrically </a:t>
            </a:r>
            <a:r>
              <a:rPr b="1" lang="en-GB" sz="1700">
                <a:latin typeface="Arial"/>
                <a:ea typeface="Arial"/>
                <a:cs typeface="Arial"/>
                <a:sym typeface="Arial"/>
              </a:rPr>
              <a:t>neutral</a:t>
            </a:r>
            <a:r>
              <a:rPr lang="en-GB" sz="1700">
                <a:latin typeface="Arial"/>
                <a:ea typeface="Arial"/>
                <a:cs typeface="Arial"/>
                <a:sym typeface="Arial"/>
              </a:rPr>
              <a:t> leptons are called </a:t>
            </a:r>
            <a:r>
              <a:rPr b="1" lang="en-GB" sz="1700">
                <a:latin typeface="Arial"/>
                <a:ea typeface="Arial"/>
                <a:cs typeface="Arial"/>
                <a:sym typeface="Arial"/>
              </a:rPr>
              <a:t>neutrinos</a:t>
            </a:r>
            <a:r>
              <a:rPr lang="en-GB" sz="1700">
                <a:latin typeface="Arial"/>
                <a:ea typeface="Arial"/>
                <a:cs typeface="Arial"/>
                <a:sym typeface="Arial"/>
              </a:rPr>
              <a:t>. </a:t>
            </a:r>
            <a:endParaRPr sz="1700">
              <a:latin typeface="Arial"/>
              <a:ea typeface="Arial"/>
              <a:cs typeface="Arial"/>
              <a:sym typeface="Arial"/>
            </a:endParaRPr>
          </a:p>
          <a:p>
            <a:pPr indent="-336550" lvl="0" marL="457200" rtl="0" algn="l">
              <a:lnSpc>
                <a:spcPct val="80000"/>
              </a:lnSpc>
              <a:spcBef>
                <a:spcPts val="1500"/>
              </a:spcBef>
              <a:spcAft>
                <a:spcPts val="0"/>
              </a:spcAft>
              <a:buSzPts val="1700"/>
              <a:buFont typeface="Arial"/>
              <a:buChar char="●"/>
            </a:pPr>
            <a:r>
              <a:rPr lang="en-GB" sz="1700">
                <a:latin typeface="Arial"/>
                <a:ea typeface="Arial"/>
                <a:cs typeface="Arial"/>
                <a:sym typeface="Arial"/>
              </a:rPr>
              <a:t>In the SM they are the </a:t>
            </a:r>
            <a:r>
              <a:rPr b="1" lang="en-GB" sz="1700"/>
              <a:t>lightest</a:t>
            </a:r>
            <a:r>
              <a:rPr lang="en-GB" sz="1700">
                <a:latin typeface="Arial"/>
                <a:ea typeface="Arial"/>
                <a:cs typeface="Arial"/>
                <a:sym typeface="Arial"/>
              </a:rPr>
              <a:t> massive particles.</a:t>
            </a:r>
            <a:endParaRPr sz="1700">
              <a:latin typeface="Arial"/>
              <a:ea typeface="Arial"/>
              <a:cs typeface="Arial"/>
              <a:sym typeface="Arial"/>
            </a:endParaRPr>
          </a:p>
          <a:p>
            <a:pPr indent="-317500" lvl="0" marL="457200" rtl="0" algn="l">
              <a:lnSpc>
                <a:spcPct val="80000"/>
              </a:lnSpc>
              <a:spcBef>
                <a:spcPts val="1500"/>
              </a:spcBef>
              <a:spcAft>
                <a:spcPts val="0"/>
              </a:spcAft>
              <a:buSzPts val="1400"/>
              <a:buFont typeface="Arial"/>
              <a:buChar char="●"/>
            </a:pPr>
            <a:r>
              <a:rPr lang="en-GB" sz="1700">
                <a:latin typeface="Arial"/>
                <a:ea typeface="Arial"/>
                <a:cs typeface="Arial"/>
                <a:sym typeface="Arial"/>
              </a:rPr>
              <a:t>Each neutrino is the partner of a charged lepton (e.g  </a:t>
            </a:r>
            <a:r>
              <a:rPr lang="en-GB" sz="1800">
                <a:latin typeface="Arial"/>
                <a:ea typeface="Arial"/>
                <a:cs typeface="Arial"/>
                <a:sym typeface="Arial"/>
              </a:rPr>
              <a:t>𝞶</a:t>
            </a:r>
            <a:r>
              <a:rPr b="1" baseline="-25000" lang="en-GB" sz="1800">
                <a:latin typeface="Arial"/>
                <a:ea typeface="Arial"/>
                <a:cs typeface="Arial"/>
                <a:sym typeface="Arial"/>
              </a:rPr>
              <a:t>e</a:t>
            </a:r>
            <a:r>
              <a:rPr lang="en-GB" sz="1800">
                <a:latin typeface="Arial"/>
                <a:ea typeface="Arial"/>
                <a:cs typeface="Arial"/>
                <a:sym typeface="Arial"/>
              </a:rPr>
              <a:t>  and </a:t>
            </a:r>
            <a:r>
              <a:rPr b="1" lang="en-GB" sz="1800">
                <a:latin typeface="Arial"/>
                <a:ea typeface="Arial"/>
                <a:cs typeface="Arial"/>
                <a:sym typeface="Arial"/>
              </a:rPr>
              <a:t>e</a:t>
            </a:r>
            <a:r>
              <a:rPr lang="en-GB" sz="1800">
                <a:latin typeface="Arial"/>
                <a:ea typeface="Arial"/>
                <a:cs typeface="Arial"/>
                <a:sym typeface="Arial"/>
              </a:rPr>
              <a:t>).</a:t>
            </a:r>
            <a:endParaRPr sz="1700">
              <a:latin typeface="Arial"/>
              <a:ea typeface="Arial"/>
              <a:cs typeface="Arial"/>
              <a:sym typeface="Arial"/>
            </a:endParaRPr>
          </a:p>
          <a:p>
            <a:pPr indent="-336550" lvl="0" marL="457200" rtl="0" algn="l">
              <a:lnSpc>
                <a:spcPct val="80000"/>
              </a:lnSpc>
              <a:spcBef>
                <a:spcPts val="1500"/>
              </a:spcBef>
              <a:spcAft>
                <a:spcPts val="0"/>
              </a:spcAft>
              <a:buSzPts val="1700"/>
              <a:buFont typeface="Arial"/>
              <a:buChar char="●"/>
            </a:pPr>
            <a:r>
              <a:rPr lang="en-GB" sz="1700">
                <a:latin typeface="Arial"/>
                <a:ea typeface="Arial"/>
                <a:cs typeface="Arial"/>
                <a:sym typeface="Arial"/>
              </a:rPr>
              <a:t>Corresponding “</a:t>
            </a:r>
            <a:r>
              <a:rPr b="1" lang="en-GB" sz="1700">
                <a:latin typeface="Arial"/>
                <a:ea typeface="Arial"/>
                <a:cs typeface="Arial"/>
                <a:sym typeface="Arial"/>
              </a:rPr>
              <a:t>anti-neutrino</a:t>
            </a:r>
            <a:r>
              <a:rPr lang="en-GB" sz="1700">
                <a:latin typeface="Arial"/>
                <a:ea typeface="Arial"/>
                <a:cs typeface="Arial"/>
                <a:sym typeface="Arial"/>
              </a:rPr>
              <a:t>” for each.</a:t>
            </a:r>
            <a:endParaRPr sz="1700">
              <a:latin typeface="Arial"/>
              <a:ea typeface="Arial"/>
              <a:cs typeface="Arial"/>
              <a:sym typeface="Arial"/>
            </a:endParaRPr>
          </a:p>
          <a:p>
            <a:pPr indent="-336550" lvl="0" marL="457200" rtl="0" algn="l">
              <a:lnSpc>
                <a:spcPct val="80000"/>
              </a:lnSpc>
              <a:spcBef>
                <a:spcPts val="1500"/>
              </a:spcBef>
              <a:spcAft>
                <a:spcPts val="1500"/>
              </a:spcAft>
              <a:buSzPts val="1700"/>
              <a:buChar char="●"/>
            </a:pPr>
            <a:r>
              <a:rPr lang="en-GB" sz="1700"/>
              <a:t>Only interact via the </a:t>
            </a:r>
            <a:r>
              <a:rPr b="1" lang="en-GB" sz="1700"/>
              <a:t>weak</a:t>
            </a:r>
            <a:r>
              <a:rPr lang="en-GB" sz="1700"/>
              <a:t> interaction.</a:t>
            </a:r>
            <a:endParaRPr sz="1700"/>
          </a:p>
        </p:txBody>
      </p:sp>
      <p:pic>
        <p:nvPicPr>
          <p:cNvPr id="193" name="Google Shape;193;g131b71f7ee3_0_140"/>
          <p:cNvPicPr preferRelativeResize="0"/>
          <p:nvPr/>
        </p:nvPicPr>
        <p:blipFill>
          <a:blip r:embed="rId6">
            <a:alphaModFix/>
          </a:blip>
          <a:stretch>
            <a:fillRect/>
          </a:stretch>
        </p:blipFill>
        <p:spPr>
          <a:xfrm>
            <a:off x="4887625" y="4049000"/>
            <a:ext cx="6025151" cy="2081425"/>
          </a:xfrm>
          <a:prstGeom prst="rect">
            <a:avLst/>
          </a:prstGeom>
          <a:noFill/>
          <a:ln>
            <a:noFill/>
          </a:ln>
        </p:spPr>
      </p:pic>
      <p:pic>
        <p:nvPicPr>
          <p:cNvPr id="194" name="Google Shape;194;g131b71f7ee3_0_140"/>
          <p:cNvPicPr preferRelativeResize="0"/>
          <p:nvPr/>
        </p:nvPicPr>
        <p:blipFill>
          <a:blip r:embed="rId7">
            <a:alphaModFix/>
          </a:blip>
          <a:stretch>
            <a:fillRect/>
          </a:stretch>
        </p:blipFill>
        <p:spPr>
          <a:xfrm>
            <a:off x="6428453" y="929287"/>
            <a:ext cx="3482385" cy="2771550"/>
          </a:xfrm>
          <a:prstGeom prst="rect">
            <a:avLst/>
          </a:prstGeom>
          <a:noFill/>
          <a:ln>
            <a:noFill/>
          </a:ln>
        </p:spPr>
      </p:pic>
      <p:sp>
        <p:nvSpPr>
          <p:cNvPr id="195" name="Google Shape;195;g131b71f7ee3_0_140"/>
          <p:cNvSpPr txBox="1"/>
          <p:nvPr/>
        </p:nvSpPr>
        <p:spPr>
          <a:xfrm>
            <a:off x="9207575" y="3054350"/>
            <a:ext cx="29856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666666"/>
                </a:solidFill>
              </a:rPr>
              <a:t>Helaine, Victor. (2014). Neutron Electric Dipole Moment measurement: simultaneous spin analysis and preliminary data analysis. </a:t>
            </a:r>
            <a:endParaRPr sz="900">
              <a:solidFill>
                <a:srgbClr val="666666"/>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g13b4bb0c3fc_0_1184"/>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00" u="none" cap="none" strike="noStrike">
              <a:solidFill>
                <a:srgbClr val="013B82"/>
              </a:solidFill>
              <a:latin typeface="Arial"/>
              <a:ea typeface="Arial"/>
              <a:cs typeface="Arial"/>
              <a:sym typeface="Arial"/>
            </a:endParaRPr>
          </a:p>
        </p:txBody>
      </p:sp>
      <p:sp>
        <p:nvSpPr>
          <p:cNvPr id="954" name="Google Shape;954;g13b4bb0c3fc_0_1184"/>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Backup - Muon Rejection</a:t>
            </a:r>
            <a:endParaRPr/>
          </a:p>
        </p:txBody>
      </p:sp>
      <p:sp>
        <p:nvSpPr>
          <p:cNvPr id="955" name="Google Shape;955;g13b4bb0c3fc_0_1184"/>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956" name="Google Shape;956;g13b4bb0c3fc_0_1184"/>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GB" sz="1600" u="none" cap="none" strike="noStrike">
                <a:solidFill>
                  <a:schemeClr val="lt1"/>
                </a:solidFill>
                <a:latin typeface="Arial"/>
                <a:ea typeface="Arial"/>
                <a:cs typeface="Arial"/>
                <a:sym typeface="Arial"/>
              </a:rPr>
              <a:t>00/00/0000</a:t>
            </a:r>
            <a:endParaRPr sz="1600">
              <a:solidFill>
                <a:srgbClr val="013B82"/>
              </a:solidFill>
              <a:latin typeface="Arial"/>
              <a:ea typeface="Arial"/>
              <a:cs typeface="Arial"/>
              <a:sym typeface="Arial"/>
            </a:endParaRPr>
          </a:p>
        </p:txBody>
      </p:sp>
      <p:pic>
        <p:nvPicPr>
          <p:cNvPr descr="Logo til samarbejde – Københavns Universitet" id="957" name="Google Shape;957;g13b4bb0c3fc_0_1184"/>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958" name="Google Shape;958;g13b4bb0c3fc_0_1184"/>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959" name="Google Shape;959;g13b4bb0c3fc_0_1184"/>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960" name="Google Shape;960;g13b4bb0c3fc_0_1184"/>
          <p:cNvPicPr preferRelativeResize="0"/>
          <p:nvPr/>
        </p:nvPicPr>
        <p:blipFill rotWithShape="1">
          <a:blip r:embed="rId6">
            <a:alphaModFix/>
          </a:blip>
          <a:srcRect b="22522" l="0" r="0" t="0"/>
          <a:stretch/>
        </p:blipFill>
        <p:spPr>
          <a:xfrm>
            <a:off x="152401" y="1498050"/>
            <a:ext cx="11887198" cy="3861900"/>
          </a:xfrm>
          <a:prstGeom prst="rect">
            <a:avLst/>
          </a:prstGeom>
          <a:noFill/>
          <a:ln>
            <a:noFill/>
          </a:ln>
        </p:spPr>
      </p:pic>
      <p:sp>
        <p:nvSpPr>
          <p:cNvPr id="961" name="Google Shape;961;g13b4bb0c3fc_0_1184"/>
          <p:cNvSpPr txBox="1"/>
          <p:nvPr/>
        </p:nvSpPr>
        <p:spPr>
          <a:xfrm>
            <a:off x="269575" y="931450"/>
            <a:ext cx="302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Surviving ‘sneaky’ muons in L7</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g13ad1644f39_0_195"/>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968" name="Google Shape;968;g13ad1644f39_0_195"/>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Backup - </a:t>
            </a:r>
            <a:r>
              <a:rPr lang="en-GB" sz="3200">
                <a:solidFill>
                  <a:schemeClr val="lt1"/>
                </a:solidFill>
              </a:rPr>
              <a:t>Results</a:t>
            </a:r>
            <a:endParaRPr/>
          </a:p>
        </p:txBody>
      </p:sp>
      <p:sp>
        <p:nvSpPr>
          <p:cNvPr id="969" name="Google Shape;969;g13ad1644f39_0_195"/>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970" name="Google Shape;970;g13ad1644f39_0_195"/>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971" name="Google Shape;971;g13ad1644f39_0_195"/>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972" name="Google Shape;972;g13ad1644f39_0_195"/>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973" name="Google Shape;973;g13ad1644f39_0_195"/>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974" name="Google Shape;974;g13ad1644f39_0_195"/>
          <p:cNvSpPr txBox="1"/>
          <p:nvPr/>
        </p:nvSpPr>
        <p:spPr>
          <a:xfrm>
            <a:off x="428350" y="894900"/>
            <a:ext cx="77721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Noise </a:t>
            </a:r>
            <a:r>
              <a:rPr lang="en-GB" sz="2200"/>
              <a:t>Classification Results Flavour Decomposition</a:t>
            </a:r>
            <a:endParaRPr sz="2200"/>
          </a:p>
        </p:txBody>
      </p:sp>
      <p:pic>
        <p:nvPicPr>
          <p:cNvPr id="975" name="Google Shape;975;g13ad1644f39_0_195"/>
          <p:cNvPicPr preferRelativeResize="0"/>
          <p:nvPr/>
        </p:nvPicPr>
        <p:blipFill>
          <a:blip r:embed="rId6">
            <a:alphaModFix/>
          </a:blip>
          <a:stretch>
            <a:fillRect/>
          </a:stretch>
        </p:blipFill>
        <p:spPr>
          <a:xfrm>
            <a:off x="2882246" y="1418095"/>
            <a:ext cx="6429858" cy="467626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g13b4bb0c3fc_0_1065"/>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982" name="Google Shape;982;g13b4bb0c3fc_0_1065"/>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Backup - Results</a:t>
            </a:r>
            <a:endParaRPr/>
          </a:p>
        </p:txBody>
      </p:sp>
      <p:sp>
        <p:nvSpPr>
          <p:cNvPr id="983" name="Google Shape;983;g13b4bb0c3fc_0_1065"/>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984" name="Google Shape;984;g13b4bb0c3fc_0_1065"/>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985" name="Google Shape;985;g13b4bb0c3fc_0_1065"/>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986" name="Google Shape;986;g13b4bb0c3fc_0_1065"/>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987" name="Google Shape;987;g13b4bb0c3fc_0_1065"/>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988" name="Google Shape;988;g13b4bb0c3fc_0_1065"/>
          <p:cNvSpPr txBox="1"/>
          <p:nvPr/>
        </p:nvSpPr>
        <p:spPr>
          <a:xfrm>
            <a:off x="428350" y="894900"/>
            <a:ext cx="5469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Classification Results L2DC vs L3</a:t>
            </a:r>
            <a:endParaRPr sz="2200"/>
          </a:p>
        </p:txBody>
      </p:sp>
      <p:pic>
        <p:nvPicPr>
          <p:cNvPr id="989" name="Google Shape;989;g13b4bb0c3fc_0_1065"/>
          <p:cNvPicPr preferRelativeResize="0"/>
          <p:nvPr/>
        </p:nvPicPr>
        <p:blipFill>
          <a:blip r:embed="rId6">
            <a:alphaModFix/>
          </a:blip>
          <a:stretch>
            <a:fillRect/>
          </a:stretch>
        </p:blipFill>
        <p:spPr>
          <a:xfrm>
            <a:off x="135875" y="2033013"/>
            <a:ext cx="5194800" cy="3751200"/>
          </a:xfrm>
          <a:prstGeom prst="rect">
            <a:avLst/>
          </a:prstGeom>
          <a:noFill/>
          <a:ln>
            <a:noFill/>
          </a:ln>
        </p:spPr>
      </p:pic>
      <p:pic>
        <p:nvPicPr>
          <p:cNvPr id="990" name="Google Shape;990;g13b4bb0c3fc_0_1065"/>
          <p:cNvPicPr preferRelativeResize="0"/>
          <p:nvPr/>
        </p:nvPicPr>
        <p:blipFill>
          <a:blip r:embed="rId7">
            <a:alphaModFix/>
          </a:blip>
          <a:stretch>
            <a:fillRect/>
          </a:stretch>
        </p:blipFill>
        <p:spPr>
          <a:xfrm>
            <a:off x="6797300" y="2033276"/>
            <a:ext cx="5157199" cy="37506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g13b4bb0c3fc_0_87"/>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997" name="Google Shape;997;g13b4bb0c3fc_0_87"/>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The IceCube Detector</a:t>
            </a:r>
            <a:endParaRPr/>
          </a:p>
        </p:txBody>
      </p:sp>
      <p:sp>
        <p:nvSpPr>
          <p:cNvPr id="998" name="Google Shape;998;g13b4bb0c3fc_0_87"/>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999" name="Google Shape;999;g13b4bb0c3fc_0_87"/>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1000" name="Google Shape;1000;g13b4bb0c3fc_0_87"/>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1001" name="Google Shape;1001;g13b4bb0c3fc_0_87"/>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1002" name="Google Shape;1002;g13b4bb0c3fc_0_87"/>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1003" name="Google Shape;1003;g13b4bb0c3fc_0_87"/>
          <p:cNvSpPr txBox="1"/>
          <p:nvPr/>
        </p:nvSpPr>
        <p:spPr>
          <a:xfrm>
            <a:off x="4681200" y="765050"/>
            <a:ext cx="28296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The DeepCore Filter</a:t>
            </a:r>
            <a:endParaRPr sz="2200"/>
          </a:p>
        </p:txBody>
      </p:sp>
      <p:sp>
        <p:nvSpPr>
          <p:cNvPr id="1004" name="Google Shape;1004;g13b4bb0c3fc_0_87"/>
          <p:cNvSpPr txBox="1"/>
          <p:nvPr/>
        </p:nvSpPr>
        <p:spPr>
          <a:xfrm>
            <a:off x="415625" y="1969800"/>
            <a:ext cx="5502300" cy="291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We  propose  to  use  the  same  filter  settings  as  last  year</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rPr>
              <a:t>for  the  DeepCore  and  2-layer  veto  filters.  The DeepCore filter starts by looking for SMT3 events in the DeepCore fiducial volume. The filter operates on pulses. As of 2012, the calculation is performed with calibrated and feature extracted pulses. After the hits are read into memory, a CoG (average x,y,z position) is calculated for the hits in the DeepCore fiducial volume. Then the algorithm looks for hits outside of the fiducial volume and compares them to the  DeepCore  CoG  to  get  an  apparent  velocity  ([cogpos-hit  pos]  /  [cog  time-hit  time]).  If  the velocity is within a time window of 0.25m/ns to 0.4m/ns (close to the speed of light), that hit is tagged as  a VetoWindowHit.  If  an  event  has  more  than  one VetoWindowHit,  it  is  excluded  from  further processing on the DeepCore stream</a:t>
            </a:r>
            <a:endParaRPr sz="1200">
              <a:solidFill>
                <a:schemeClr val="dk1"/>
              </a:solidFill>
            </a:endParaRPr>
          </a:p>
          <a:p>
            <a:pPr indent="0" lvl="0" marL="0" rtl="0" algn="l">
              <a:spcBef>
                <a:spcPts val="0"/>
              </a:spcBef>
              <a:spcAft>
                <a:spcPts val="0"/>
              </a:spcAft>
              <a:buNone/>
            </a:pPr>
            <a:r>
              <a:t/>
            </a:r>
            <a:endParaRPr sz="1200"/>
          </a:p>
        </p:txBody>
      </p:sp>
      <p:sp>
        <p:nvSpPr>
          <p:cNvPr id="1005" name="Google Shape;1005;g13b4bb0c3fc_0_87"/>
          <p:cNvSpPr txBox="1"/>
          <p:nvPr/>
        </p:nvSpPr>
        <p:spPr>
          <a:xfrm>
            <a:off x="7303325" y="1622950"/>
            <a:ext cx="4176300" cy="3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600">
                <a:solidFill>
                  <a:schemeClr val="dk1"/>
                </a:solidFill>
              </a:rPr>
              <a:t>The DeepCore filter begins by looking for SMT3 events in the DeepCore fiducial volume. Looking at these events’ pulses a CoG (average x,y,z position) is calculated for the hits in DeepCore fiducial volume. Compare this to hits outside the DC fiducial volume by calculating apparent velocity if apparent velocity is within a time window of 0.25m/ns to 0.4m/ns, that hit is tagged as  a VetoWindowHit. Events with more than one VetoWindowHit are removed.</a:t>
            </a:r>
            <a:endParaRPr sz="16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g13ad1644f39_0_319"/>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1012" name="Google Shape;1012;g13ad1644f39_0_319"/>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200">
                <a:solidFill>
                  <a:schemeClr val="lt1"/>
                </a:solidFill>
              </a:rPr>
              <a:t>Results</a:t>
            </a:r>
            <a:endParaRPr/>
          </a:p>
        </p:txBody>
      </p:sp>
      <p:sp>
        <p:nvSpPr>
          <p:cNvPr id="1013" name="Google Shape;1013;g13ad1644f39_0_319"/>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1014" name="Google Shape;1014;g13ad1644f39_0_319"/>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1015" name="Google Shape;1015;g13ad1644f39_0_319"/>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1016" name="Google Shape;1016;g13ad1644f39_0_319"/>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1017" name="Google Shape;1017;g13ad1644f39_0_319"/>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1018" name="Google Shape;1018;g13ad1644f39_0_319"/>
          <p:cNvSpPr txBox="1"/>
          <p:nvPr/>
        </p:nvSpPr>
        <p:spPr>
          <a:xfrm>
            <a:off x="428350" y="894900"/>
            <a:ext cx="62217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200"/>
              <a:t>Aside: Muon Simulation in IceCube</a:t>
            </a:r>
            <a:endParaRPr sz="2200"/>
          </a:p>
        </p:txBody>
      </p:sp>
      <p:pic>
        <p:nvPicPr>
          <p:cNvPr id="1019" name="Google Shape;1019;g13ad1644f39_0_319"/>
          <p:cNvPicPr preferRelativeResize="0"/>
          <p:nvPr/>
        </p:nvPicPr>
        <p:blipFill>
          <a:blip r:embed="rId6">
            <a:alphaModFix/>
          </a:blip>
          <a:stretch>
            <a:fillRect/>
          </a:stretch>
        </p:blipFill>
        <p:spPr>
          <a:xfrm>
            <a:off x="7505953" y="2433899"/>
            <a:ext cx="4177350" cy="2947349"/>
          </a:xfrm>
          <a:prstGeom prst="rect">
            <a:avLst/>
          </a:prstGeom>
          <a:noFill/>
          <a:ln>
            <a:noFill/>
          </a:ln>
        </p:spPr>
      </p:pic>
      <p:sp>
        <p:nvSpPr>
          <p:cNvPr id="1020" name="Google Shape;1020;g13ad1644f39_0_319"/>
          <p:cNvSpPr txBox="1"/>
          <p:nvPr/>
        </p:nvSpPr>
        <p:spPr>
          <a:xfrm>
            <a:off x="6788725" y="5858125"/>
            <a:ext cx="5297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666666"/>
                </a:solidFill>
              </a:rPr>
              <a:t>Figure from https://wiki.icecube.wisc.edu/index.php/OscNext_MuonGun_Optimization </a:t>
            </a:r>
            <a:endParaRPr sz="1200">
              <a:solidFill>
                <a:srgbClr val="666666"/>
              </a:solidFill>
            </a:endParaRPr>
          </a:p>
        </p:txBody>
      </p:sp>
      <p:sp>
        <p:nvSpPr>
          <p:cNvPr id="1021" name="Google Shape;1021;g13ad1644f39_0_319"/>
          <p:cNvSpPr txBox="1"/>
          <p:nvPr/>
        </p:nvSpPr>
        <p:spPr>
          <a:xfrm>
            <a:off x="1171500" y="4296800"/>
            <a:ext cx="59376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a:t>1.T</a:t>
            </a:r>
            <a:r>
              <a:rPr lang="en-GB"/>
              <a:t>hey enter through the dust layer and leave few-to-none hits outside of the fiducial region.</a:t>
            </a:r>
            <a:endParaRPr/>
          </a:p>
          <a:p>
            <a:pPr indent="0" lvl="0" marL="0" rtl="0" algn="l">
              <a:spcBef>
                <a:spcPts val="0"/>
              </a:spcBef>
              <a:spcAft>
                <a:spcPts val="0"/>
              </a:spcAft>
              <a:buClr>
                <a:schemeClr val="dk1"/>
              </a:buClr>
              <a:buSzPts val="1100"/>
              <a:buFont typeface="Arial"/>
              <a:buNone/>
            </a:pPr>
            <a:r>
              <a:rPr lang="en-GB"/>
              <a:t>2. They decay inside the DeepCore.</a:t>
            </a:r>
            <a:endParaRPr/>
          </a:p>
          <a:p>
            <a:pPr indent="0" lvl="0" marL="0" rtl="0" algn="l">
              <a:spcBef>
                <a:spcPts val="0"/>
              </a:spcBef>
              <a:spcAft>
                <a:spcPts val="0"/>
              </a:spcAft>
              <a:buClr>
                <a:schemeClr val="dk1"/>
              </a:buClr>
              <a:buSzPts val="1100"/>
              <a:buFont typeface="Arial"/>
              <a:buNone/>
            </a:pPr>
            <a:r>
              <a:rPr lang="en-GB"/>
              <a:t>3. Most of the time such muons are severely misreconstructed (this is the reason we still see them after the final level - they passed all reconstruction-based cuts).</a:t>
            </a:r>
            <a:endParaRPr/>
          </a:p>
          <a:p>
            <a:pPr indent="0" lvl="0" marL="0" rtl="0" algn="l">
              <a:spcBef>
                <a:spcPts val="0"/>
              </a:spcBef>
              <a:spcAft>
                <a:spcPts val="0"/>
              </a:spcAft>
              <a:buNone/>
            </a:pPr>
            <a:r>
              <a:t/>
            </a:r>
            <a:endParaRPr/>
          </a:p>
        </p:txBody>
      </p:sp>
      <p:sp>
        <p:nvSpPr>
          <p:cNvPr id="1022" name="Google Shape;1022;g13ad1644f39_0_319"/>
          <p:cNvSpPr txBox="1"/>
          <p:nvPr/>
        </p:nvSpPr>
        <p:spPr>
          <a:xfrm>
            <a:off x="39500" y="1547950"/>
            <a:ext cx="60564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a:t>Additionally, an effect of DOM efficiency on the fraction remaining muons was studied. Figure shows combined event displays for MC sets with different DOM efficiencies. We can see from the plots that increasing DOM efficiency leads to a smaller number of muons making it to the final sample, which is what was expected, as bigger DOM efficiency increases the probability of detecting hits from muons, which in turn leads to better reconstruction and makes it easier to reject them during selection (in other words, having more hits along the track makes these muons look more like muons).</a:t>
            </a:r>
            <a:endParaRPr/>
          </a:p>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13448f65bb2_0_32"/>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202" name="Google Shape;202;g13448f65bb2_0_32"/>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Particle Physics</a:t>
            </a:r>
            <a:endParaRPr sz="3800"/>
          </a:p>
        </p:txBody>
      </p:sp>
      <p:sp>
        <p:nvSpPr>
          <p:cNvPr id="203" name="Google Shape;203;g13448f65bb2_0_32"/>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204" name="Google Shape;204;g13448f65bb2_0_32"/>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205" name="Google Shape;205;g13448f65bb2_0_32"/>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206" name="Google Shape;206;g13448f65bb2_0_32"/>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207" name="Google Shape;207;g13448f65bb2_0_32"/>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208" name="Google Shape;208;g13448f65bb2_0_32"/>
          <p:cNvSpPr txBox="1"/>
          <p:nvPr/>
        </p:nvSpPr>
        <p:spPr>
          <a:xfrm>
            <a:off x="615600" y="1065600"/>
            <a:ext cx="3874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400"/>
              <a:t>Neutrino Oscillations</a:t>
            </a:r>
            <a:endParaRPr b="1" sz="2400"/>
          </a:p>
        </p:txBody>
      </p:sp>
      <p:sp>
        <p:nvSpPr>
          <p:cNvPr id="209" name="Google Shape;209;g13448f65bb2_0_32"/>
          <p:cNvSpPr txBox="1"/>
          <p:nvPr/>
        </p:nvSpPr>
        <p:spPr>
          <a:xfrm>
            <a:off x="10286650" y="3763325"/>
            <a:ext cx="12276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50">
                <a:solidFill>
                  <a:srgbClr val="434343"/>
                </a:solidFill>
                <a:latin typeface="Roboto"/>
                <a:ea typeface="Roboto"/>
                <a:cs typeface="Roboto"/>
                <a:sym typeface="Roboto"/>
              </a:rPr>
              <a:t>[ </a:t>
            </a:r>
            <a:r>
              <a:rPr lang="en-GB" sz="900" u="sng">
                <a:solidFill>
                  <a:srgbClr val="434343"/>
                </a:solidFill>
                <a:highlight>
                  <a:srgbClr val="FFFFFF"/>
                </a:highlight>
                <a:hlinkClick r:id="rId6">
                  <a:extLst>
                    <a:ext uri="{A12FA001-AC4F-418D-AE19-62706E023703}">
                      <ahyp:hlinkClr val="tx"/>
                    </a:ext>
                  </a:extLst>
                </a:hlinkClick>
              </a:rPr>
              <a:t>arXiv:1307.6465</a:t>
            </a:r>
            <a:r>
              <a:rPr b="1" lang="en-GB" sz="900">
                <a:solidFill>
                  <a:srgbClr val="434343"/>
                </a:solidFill>
                <a:highlight>
                  <a:srgbClr val="FFFFFF"/>
                </a:highlight>
              </a:rPr>
              <a:t> </a:t>
            </a:r>
            <a:r>
              <a:rPr lang="en-GB" sz="1050">
                <a:solidFill>
                  <a:srgbClr val="434343"/>
                </a:solidFill>
                <a:highlight>
                  <a:srgbClr val="FFFFFF"/>
                </a:highlight>
                <a:latin typeface="Roboto"/>
                <a:ea typeface="Roboto"/>
                <a:cs typeface="Roboto"/>
                <a:sym typeface="Roboto"/>
              </a:rPr>
              <a:t>]</a:t>
            </a:r>
            <a:endParaRPr>
              <a:solidFill>
                <a:srgbClr val="434343"/>
              </a:solidFill>
              <a:latin typeface="Calibri"/>
              <a:ea typeface="Calibri"/>
              <a:cs typeface="Calibri"/>
              <a:sym typeface="Calibri"/>
            </a:endParaRPr>
          </a:p>
        </p:txBody>
      </p:sp>
      <p:pic>
        <p:nvPicPr>
          <p:cNvPr id="210" name="Google Shape;210;g13448f65bb2_0_32"/>
          <p:cNvPicPr preferRelativeResize="0"/>
          <p:nvPr/>
        </p:nvPicPr>
        <p:blipFill>
          <a:blip r:embed="rId7">
            <a:alphaModFix/>
          </a:blip>
          <a:stretch>
            <a:fillRect/>
          </a:stretch>
        </p:blipFill>
        <p:spPr>
          <a:xfrm>
            <a:off x="9067250" y="949175"/>
            <a:ext cx="2851301" cy="2884575"/>
          </a:xfrm>
          <a:prstGeom prst="rect">
            <a:avLst/>
          </a:prstGeom>
          <a:noFill/>
          <a:ln>
            <a:noFill/>
          </a:ln>
        </p:spPr>
      </p:pic>
      <p:grpSp>
        <p:nvGrpSpPr>
          <p:cNvPr id="211" name="Google Shape;211;g13448f65bb2_0_32"/>
          <p:cNvGrpSpPr/>
          <p:nvPr/>
        </p:nvGrpSpPr>
        <p:grpSpPr>
          <a:xfrm>
            <a:off x="5285722" y="3532661"/>
            <a:ext cx="4402916" cy="2296900"/>
            <a:chOff x="1040850" y="2999175"/>
            <a:chExt cx="4726188" cy="2547300"/>
          </a:xfrm>
        </p:grpSpPr>
        <p:sp>
          <p:nvSpPr>
            <p:cNvPr id="212" name="Google Shape;212;g13448f65bb2_0_32"/>
            <p:cNvSpPr/>
            <p:nvPr/>
          </p:nvSpPr>
          <p:spPr>
            <a:xfrm>
              <a:off x="1970388" y="4007625"/>
              <a:ext cx="2926500" cy="595200"/>
            </a:xfrm>
            <a:prstGeom prst="rightArrow">
              <a:avLst>
                <a:gd fmla="val 50000" name="adj1"/>
                <a:gd fmla="val 50000" name="adj2"/>
              </a:avLst>
            </a:prstGeom>
            <a:solidFill>
              <a:srgbClr val="274E13"/>
            </a:solidFill>
            <a:ln cap="flat" cmpd="sng" w="9525">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13448f65bb2_0_32"/>
            <p:cNvSpPr/>
            <p:nvPr/>
          </p:nvSpPr>
          <p:spPr>
            <a:xfrm>
              <a:off x="5007138" y="3922875"/>
              <a:ext cx="759900" cy="764700"/>
            </a:xfrm>
            <a:prstGeom prst="ellipse">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18000">
              <a:noAutofit/>
            </a:bodyPr>
            <a:lstStyle/>
            <a:p>
              <a:pPr indent="0" lvl="0" marL="97199" marR="0" rtl="0" algn="l">
                <a:spcBef>
                  <a:spcPts val="280"/>
                </a:spcBef>
                <a:spcAft>
                  <a:spcPts val="0"/>
                </a:spcAft>
                <a:buClr>
                  <a:schemeClr val="dk1"/>
                </a:buClr>
                <a:buSzPts val="1100"/>
                <a:buFont typeface="Arial"/>
                <a:buNone/>
              </a:pPr>
              <a:r>
                <a:rPr b="1" lang="en-GB" sz="1900">
                  <a:solidFill>
                    <a:schemeClr val="dk1"/>
                  </a:solidFill>
                </a:rPr>
                <a:t>𝞶</a:t>
              </a:r>
              <a:r>
                <a:rPr b="1" baseline="-25000" lang="en-GB" sz="1900">
                  <a:solidFill>
                    <a:schemeClr val="dk1"/>
                  </a:solidFill>
                </a:rPr>
                <a:t>𝞽</a:t>
              </a:r>
              <a:endParaRPr b="1" baseline="-25000" sz="1800"/>
            </a:p>
          </p:txBody>
        </p:sp>
        <p:sp>
          <p:nvSpPr>
            <p:cNvPr id="214" name="Google Shape;214;g13448f65bb2_0_32"/>
            <p:cNvSpPr/>
            <p:nvPr/>
          </p:nvSpPr>
          <p:spPr>
            <a:xfrm>
              <a:off x="1040850" y="3912825"/>
              <a:ext cx="759900" cy="764700"/>
            </a:xfrm>
            <a:prstGeom prst="ellipse">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0">
              <a:noAutofit/>
            </a:bodyPr>
            <a:lstStyle/>
            <a:p>
              <a:pPr indent="0" lvl="0" marL="61200" marR="0" rtl="0" algn="l">
                <a:spcBef>
                  <a:spcPts val="280"/>
                </a:spcBef>
                <a:spcAft>
                  <a:spcPts val="0"/>
                </a:spcAft>
                <a:buNone/>
              </a:pPr>
              <a:r>
                <a:rPr b="1" lang="en-GB" sz="1900">
                  <a:solidFill>
                    <a:schemeClr val="dk1"/>
                  </a:solidFill>
                </a:rPr>
                <a:t>𝞶</a:t>
              </a:r>
              <a:r>
                <a:rPr b="1" baseline="-25000" lang="en-GB" sz="1900">
                  <a:solidFill>
                    <a:schemeClr val="dk1"/>
                  </a:solidFill>
                </a:rPr>
                <a:t>𝞵</a:t>
              </a:r>
              <a:endParaRPr b="1" baseline="-25000" sz="1900"/>
            </a:p>
          </p:txBody>
        </p:sp>
        <p:sp>
          <p:nvSpPr>
            <p:cNvPr id="215" name="Google Shape;215;g13448f65bb2_0_32"/>
            <p:cNvSpPr/>
            <p:nvPr/>
          </p:nvSpPr>
          <p:spPr>
            <a:xfrm>
              <a:off x="2902850" y="2999175"/>
              <a:ext cx="943500" cy="25473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 name="Google Shape;216;g13448f65bb2_0_32"/>
            <p:cNvGrpSpPr/>
            <p:nvPr/>
          </p:nvGrpSpPr>
          <p:grpSpPr>
            <a:xfrm>
              <a:off x="2994650" y="3046650"/>
              <a:ext cx="759900" cy="764700"/>
              <a:chOff x="5111100" y="2052725"/>
              <a:chExt cx="759900" cy="764700"/>
            </a:xfrm>
          </p:grpSpPr>
          <p:sp>
            <p:nvSpPr>
              <p:cNvPr id="217" name="Google Shape;217;g13448f65bb2_0_32"/>
              <p:cNvSpPr/>
              <p:nvPr/>
            </p:nvSpPr>
            <p:spPr>
              <a:xfrm>
                <a:off x="5111100" y="2052725"/>
                <a:ext cx="759900" cy="764700"/>
              </a:xfrm>
              <a:prstGeom prst="pie">
                <a:avLst>
                  <a:gd fmla="val 2371271" name="adj1"/>
                  <a:gd fmla="val 16200000" name="adj2"/>
                </a:avLst>
              </a:prstGeom>
              <a:solidFill>
                <a:srgbClr val="660000"/>
              </a:solidFill>
              <a:ln cap="flat" cmpd="sng" w="9525">
                <a:solidFill>
                  <a:schemeClr val="dk2"/>
                </a:solidFill>
                <a:prstDash val="solid"/>
                <a:round/>
                <a:headEnd len="sm" w="sm" type="none"/>
                <a:tailEnd len="sm" w="sm" type="none"/>
              </a:ln>
            </p:spPr>
            <p:txBody>
              <a:bodyPr anchorCtr="0" anchor="ctr" bIns="91425" lIns="91425" spcFirstLastPara="1" rIns="91425" wrap="square" tIns="36000">
                <a:noAutofit/>
              </a:bodyPr>
              <a:lstStyle/>
              <a:p>
                <a:pPr indent="0" lvl="0" marL="0" rtl="0" algn="l">
                  <a:spcBef>
                    <a:spcPts val="280"/>
                  </a:spcBef>
                  <a:spcAft>
                    <a:spcPts val="0"/>
                  </a:spcAft>
                  <a:buClr>
                    <a:schemeClr val="dk1"/>
                  </a:buClr>
                  <a:buSzPts val="1100"/>
                  <a:buFont typeface="Arial"/>
                  <a:buNone/>
                </a:pPr>
                <a:r>
                  <a:t/>
                </a:r>
                <a:endParaRPr/>
              </a:p>
            </p:txBody>
          </p:sp>
          <p:sp>
            <p:nvSpPr>
              <p:cNvPr id="218" name="Google Shape;218;g13448f65bb2_0_32"/>
              <p:cNvSpPr/>
              <p:nvPr/>
            </p:nvSpPr>
            <p:spPr>
              <a:xfrm>
                <a:off x="5111100" y="2052725"/>
                <a:ext cx="759900" cy="764700"/>
              </a:xfrm>
              <a:prstGeom prst="pie">
                <a:avLst>
                  <a:gd fmla="val 20688185" name="adj1"/>
                  <a:gd fmla="val 2451447" name="adj2"/>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13448f65bb2_0_32"/>
              <p:cNvSpPr/>
              <p:nvPr/>
            </p:nvSpPr>
            <p:spPr>
              <a:xfrm>
                <a:off x="5111100" y="2052725"/>
                <a:ext cx="759900" cy="764700"/>
              </a:xfrm>
              <a:prstGeom prst="pie">
                <a:avLst>
                  <a:gd fmla="val 16048854" name="adj1"/>
                  <a:gd fmla="val 20589942" name="adj2"/>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107999" rtl="0" algn="l">
                  <a:spcBef>
                    <a:spcPts val="0"/>
                  </a:spcBef>
                  <a:spcAft>
                    <a:spcPts val="0"/>
                  </a:spcAft>
                  <a:buNone/>
                </a:pPr>
                <a:r>
                  <a:rPr b="1" lang="en-GB" sz="1900">
                    <a:solidFill>
                      <a:schemeClr val="lt1"/>
                    </a:solidFill>
                  </a:rPr>
                  <a:t>𝞶</a:t>
                </a:r>
                <a:r>
                  <a:rPr b="1" baseline="-25000" lang="en-GB" sz="1900">
                    <a:solidFill>
                      <a:schemeClr val="lt1"/>
                    </a:solidFill>
                  </a:rPr>
                  <a:t>1</a:t>
                </a:r>
                <a:endParaRPr b="1" baseline="-25000" sz="1900">
                  <a:solidFill>
                    <a:schemeClr val="lt1"/>
                  </a:solidFill>
                </a:endParaRPr>
              </a:p>
            </p:txBody>
          </p:sp>
        </p:grpSp>
        <p:grpSp>
          <p:nvGrpSpPr>
            <p:cNvPr id="220" name="Google Shape;220;g13448f65bb2_0_32"/>
            <p:cNvGrpSpPr/>
            <p:nvPr/>
          </p:nvGrpSpPr>
          <p:grpSpPr>
            <a:xfrm>
              <a:off x="2994650" y="3884775"/>
              <a:ext cx="759900" cy="764700"/>
              <a:chOff x="5111100" y="2052725"/>
              <a:chExt cx="759900" cy="764700"/>
            </a:xfrm>
          </p:grpSpPr>
          <p:sp>
            <p:nvSpPr>
              <p:cNvPr id="221" name="Google Shape;221;g13448f65bb2_0_32"/>
              <p:cNvSpPr/>
              <p:nvPr/>
            </p:nvSpPr>
            <p:spPr>
              <a:xfrm>
                <a:off x="5111100" y="2052725"/>
                <a:ext cx="759900" cy="764700"/>
              </a:xfrm>
              <a:prstGeom prst="pie">
                <a:avLst>
                  <a:gd fmla="val 8006914" name="adj1"/>
                  <a:gd fmla="val 16200000" name="adj2"/>
                </a:avLst>
              </a:prstGeom>
              <a:solidFill>
                <a:srgbClr val="66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13448f65bb2_0_32"/>
              <p:cNvSpPr/>
              <p:nvPr/>
            </p:nvSpPr>
            <p:spPr>
              <a:xfrm>
                <a:off x="5111100" y="2052725"/>
                <a:ext cx="759900" cy="764700"/>
              </a:xfrm>
              <a:prstGeom prst="pie">
                <a:avLst>
                  <a:gd fmla="val 2317338" name="adj1"/>
                  <a:gd fmla="val 8142691" name="adj2"/>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13448f65bb2_0_32"/>
              <p:cNvSpPr/>
              <p:nvPr/>
            </p:nvSpPr>
            <p:spPr>
              <a:xfrm>
                <a:off x="5111100" y="2052725"/>
                <a:ext cx="759900" cy="764700"/>
              </a:xfrm>
              <a:prstGeom prst="pie">
                <a:avLst>
                  <a:gd fmla="val 16048854" name="adj1"/>
                  <a:gd fmla="val 2333177" name="adj2"/>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0">
                <a:noAutofit/>
              </a:bodyPr>
              <a:lstStyle/>
              <a:p>
                <a:pPr indent="0" lvl="0" marL="97199" rtl="0" algn="l">
                  <a:spcBef>
                    <a:spcPts val="280"/>
                  </a:spcBef>
                  <a:spcAft>
                    <a:spcPts val="0"/>
                  </a:spcAft>
                  <a:buClr>
                    <a:schemeClr val="dk1"/>
                  </a:buClr>
                  <a:buSzPts val="1100"/>
                  <a:buFont typeface="Arial"/>
                  <a:buNone/>
                </a:pPr>
                <a:r>
                  <a:rPr b="1" lang="en-GB" sz="1900">
                    <a:solidFill>
                      <a:schemeClr val="lt1"/>
                    </a:solidFill>
                  </a:rPr>
                  <a:t>𝞶</a:t>
                </a:r>
                <a:r>
                  <a:rPr b="1" baseline="-25000" lang="en-GB" sz="1900">
                    <a:solidFill>
                      <a:schemeClr val="lt1"/>
                    </a:solidFill>
                  </a:rPr>
                  <a:t>2</a:t>
                </a:r>
                <a:endParaRPr b="1" sz="1200">
                  <a:solidFill>
                    <a:schemeClr val="lt1"/>
                  </a:solidFill>
                </a:endParaRPr>
              </a:p>
            </p:txBody>
          </p:sp>
        </p:grpSp>
        <p:grpSp>
          <p:nvGrpSpPr>
            <p:cNvPr id="224" name="Google Shape;224;g13448f65bb2_0_32"/>
            <p:cNvGrpSpPr/>
            <p:nvPr/>
          </p:nvGrpSpPr>
          <p:grpSpPr>
            <a:xfrm>
              <a:off x="2994650" y="4722900"/>
              <a:ext cx="759900" cy="764700"/>
              <a:chOff x="5111100" y="2052725"/>
              <a:chExt cx="759900" cy="764700"/>
            </a:xfrm>
          </p:grpSpPr>
          <p:sp>
            <p:nvSpPr>
              <p:cNvPr id="225" name="Google Shape;225;g13448f65bb2_0_32"/>
              <p:cNvSpPr/>
              <p:nvPr/>
            </p:nvSpPr>
            <p:spPr>
              <a:xfrm>
                <a:off x="5111100" y="2052725"/>
                <a:ext cx="759900" cy="764700"/>
              </a:xfrm>
              <a:prstGeom prst="pie">
                <a:avLst>
                  <a:gd fmla="val 14809010" name="adj1"/>
                  <a:gd fmla="val 16200000" name="adj2"/>
                </a:avLst>
              </a:prstGeom>
              <a:solidFill>
                <a:srgbClr val="66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13448f65bb2_0_32"/>
              <p:cNvSpPr/>
              <p:nvPr/>
            </p:nvSpPr>
            <p:spPr>
              <a:xfrm>
                <a:off x="5111100" y="2052725"/>
                <a:ext cx="759900" cy="764700"/>
              </a:xfrm>
              <a:prstGeom prst="pie">
                <a:avLst>
                  <a:gd fmla="val 4583795" name="adj1"/>
                  <a:gd fmla="val 14700057" name="adj2"/>
                </a:avLst>
              </a:prstGeom>
              <a:solidFill>
                <a:srgbClr val="4A86E8"/>
              </a:solidFill>
              <a:ln cap="flat" cmpd="sng" w="952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13448f65bb2_0_32"/>
              <p:cNvSpPr/>
              <p:nvPr/>
            </p:nvSpPr>
            <p:spPr>
              <a:xfrm>
                <a:off x="5111100" y="2052725"/>
                <a:ext cx="759900" cy="764700"/>
              </a:xfrm>
              <a:prstGeom prst="pie">
                <a:avLst>
                  <a:gd fmla="val 16048854" name="adj1"/>
                  <a:gd fmla="val 4535887" name="adj2"/>
                </a:avLst>
              </a:prstGeom>
              <a:solidFill>
                <a:srgbClr val="FF9900"/>
              </a:solidFill>
              <a:ln cap="flat" cmpd="sng" w="9525">
                <a:solidFill>
                  <a:srgbClr val="FF9900"/>
                </a:solidFill>
                <a:prstDash val="solid"/>
                <a:round/>
                <a:headEnd len="sm" w="sm" type="none"/>
                <a:tailEnd len="sm" w="sm" type="none"/>
              </a:ln>
            </p:spPr>
            <p:txBody>
              <a:bodyPr anchorCtr="0" anchor="ctr" bIns="91425" lIns="91425" spcFirstLastPara="1" rIns="91425" wrap="square" tIns="0">
                <a:noAutofit/>
              </a:bodyPr>
              <a:lstStyle/>
              <a:p>
                <a:pPr indent="0" lvl="0" marL="97199" rtl="0" algn="l">
                  <a:spcBef>
                    <a:spcPts val="280"/>
                  </a:spcBef>
                  <a:spcAft>
                    <a:spcPts val="0"/>
                  </a:spcAft>
                  <a:buClr>
                    <a:schemeClr val="dk1"/>
                  </a:buClr>
                  <a:buSzPts val="1100"/>
                  <a:buFont typeface="Arial"/>
                  <a:buNone/>
                </a:pPr>
                <a:r>
                  <a:rPr b="1" lang="en-GB" sz="1900">
                    <a:solidFill>
                      <a:schemeClr val="lt1"/>
                    </a:solidFill>
                  </a:rPr>
                  <a:t>𝞶</a:t>
                </a:r>
                <a:r>
                  <a:rPr b="1" baseline="-25000" lang="en-GB" sz="1900">
                    <a:solidFill>
                      <a:schemeClr val="lt1"/>
                    </a:solidFill>
                  </a:rPr>
                  <a:t>3</a:t>
                </a:r>
                <a:endParaRPr b="1" sz="1200">
                  <a:solidFill>
                    <a:schemeClr val="lt1"/>
                  </a:solidFill>
                </a:endParaRPr>
              </a:p>
            </p:txBody>
          </p:sp>
        </p:grpSp>
      </p:grpSp>
      <p:sp>
        <p:nvSpPr>
          <p:cNvPr id="228" name="Google Shape;228;g13448f65bb2_0_32"/>
          <p:cNvSpPr txBox="1"/>
          <p:nvPr/>
        </p:nvSpPr>
        <p:spPr>
          <a:xfrm>
            <a:off x="615600" y="1647950"/>
            <a:ext cx="44028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Deficit of solar electron neutrinos ⇒ oscillation!</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Produced in </a:t>
            </a:r>
            <a:r>
              <a:rPr b="1" lang="en-GB" sz="1600"/>
              <a:t>flavour</a:t>
            </a:r>
            <a:r>
              <a:rPr lang="en-GB" sz="1600"/>
              <a:t> </a:t>
            </a:r>
            <a:r>
              <a:rPr b="1" lang="en-GB" sz="1600"/>
              <a:t>states</a:t>
            </a:r>
            <a:r>
              <a:rPr lang="en-GB" sz="1600"/>
              <a:t>, then propagate in hidden </a:t>
            </a:r>
            <a:r>
              <a:rPr b="1" lang="en-GB" sz="1600"/>
              <a:t>mass</a:t>
            </a:r>
            <a:r>
              <a:rPr lang="en-GB" sz="1600"/>
              <a:t> </a:t>
            </a:r>
            <a:r>
              <a:rPr b="1" lang="en-GB" sz="1600"/>
              <a:t>states</a:t>
            </a:r>
            <a:r>
              <a:rPr lang="en-GB" sz="1600"/>
              <a:t>. Flavour states are a superposition of the mass states, related by the </a:t>
            </a:r>
            <a:r>
              <a:rPr b="1" lang="en-GB" sz="1600"/>
              <a:t>PMNS</a:t>
            </a:r>
            <a:r>
              <a:rPr lang="en-GB" sz="1600"/>
              <a:t> </a:t>
            </a:r>
            <a:r>
              <a:rPr b="1" lang="en-GB" sz="1600"/>
              <a:t>matrix</a:t>
            </a:r>
            <a:r>
              <a:rPr lang="en-GB" sz="1600"/>
              <a:t> </a:t>
            </a:r>
            <a:r>
              <a:rPr b="1" lang="en-GB" sz="1600"/>
              <a:t>elements</a:t>
            </a:r>
            <a:r>
              <a:rPr lang="en-GB" sz="1600"/>
              <a:t>.</a:t>
            </a:r>
            <a:endParaRPr sz="16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pic>
        <p:nvPicPr>
          <p:cNvPr id="229" name="Google Shape;229;g13448f65bb2_0_32"/>
          <p:cNvPicPr preferRelativeResize="0"/>
          <p:nvPr/>
        </p:nvPicPr>
        <p:blipFill>
          <a:blip r:embed="rId8">
            <a:alphaModFix/>
          </a:blip>
          <a:stretch>
            <a:fillRect/>
          </a:stretch>
        </p:blipFill>
        <p:spPr>
          <a:xfrm>
            <a:off x="615600" y="3763325"/>
            <a:ext cx="3781850" cy="1643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13448f65bb2_0_100"/>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236" name="Google Shape;236;g13448f65bb2_0_100"/>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Particle Physics</a:t>
            </a:r>
            <a:endParaRPr sz="2000"/>
          </a:p>
        </p:txBody>
      </p:sp>
      <p:sp>
        <p:nvSpPr>
          <p:cNvPr id="237" name="Google Shape;237;g13448f65bb2_0_100"/>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238" name="Google Shape;238;g13448f65bb2_0_100"/>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239" name="Google Shape;239;g13448f65bb2_0_100"/>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240" name="Google Shape;240;g13448f65bb2_0_100"/>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241" name="Google Shape;241;g13448f65bb2_0_100"/>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242" name="Google Shape;242;g13448f65bb2_0_100"/>
          <p:cNvPicPr preferRelativeResize="0"/>
          <p:nvPr/>
        </p:nvPicPr>
        <p:blipFill>
          <a:blip r:embed="rId6">
            <a:alphaModFix/>
          </a:blip>
          <a:stretch>
            <a:fillRect/>
          </a:stretch>
        </p:blipFill>
        <p:spPr>
          <a:xfrm>
            <a:off x="5559575" y="1227900"/>
            <a:ext cx="3100752" cy="2088176"/>
          </a:xfrm>
          <a:prstGeom prst="rect">
            <a:avLst/>
          </a:prstGeom>
          <a:noFill/>
          <a:ln>
            <a:noFill/>
          </a:ln>
        </p:spPr>
      </p:pic>
      <p:pic>
        <p:nvPicPr>
          <p:cNvPr id="243" name="Google Shape;243;g13448f65bb2_0_100"/>
          <p:cNvPicPr preferRelativeResize="0"/>
          <p:nvPr/>
        </p:nvPicPr>
        <p:blipFill>
          <a:blip r:embed="rId7">
            <a:alphaModFix/>
          </a:blip>
          <a:stretch>
            <a:fillRect/>
          </a:stretch>
        </p:blipFill>
        <p:spPr>
          <a:xfrm>
            <a:off x="8862176" y="1227900"/>
            <a:ext cx="3099600" cy="2088000"/>
          </a:xfrm>
          <a:prstGeom prst="rect">
            <a:avLst/>
          </a:prstGeom>
          <a:noFill/>
          <a:ln>
            <a:noFill/>
          </a:ln>
        </p:spPr>
      </p:pic>
      <p:pic>
        <p:nvPicPr>
          <p:cNvPr id="244" name="Google Shape;244;g13448f65bb2_0_100"/>
          <p:cNvPicPr preferRelativeResize="0"/>
          <p:nvPr/>
        </p:nvPicPr>
        <p:blipFill>
          <a:blip r:embed="rId8">
            <a:alphaModFix/>
          </a:blip>
          <a:stretch>
            <a:fillRect/>
          </a:stretch>
        </p:blipFill>
        <p:spPr>
          <a:xfrm>
            <a:off x="7421825" y="3718925"/>
            <a:ext cx="3099600" cy="2088001"/>
          </a:xfrm>
          <a:prstGeom prst="rect">
            <a:avLst/>
          </a:prstGeom>
          <a:noFill/>
          <a:ln>
            <a:noFill/>
          </a:ln>
        </p:spPr>
      </p:pic>
      <p:pic>
        <p:nvPicPr>
          <p:cNvPr id="245" name="Google Shape;245;g13448f65bb2_0_100"/>
          <p:cNvPicPr preferRelativeResize="0"/>
          <p:nvPr/>
        </p:nvPicPr>
        <p:blipFill>
          <a:blip r:embed="rId9">
            <a:alphaModFix/>
          </a:blip>
          <a:stretch>
            <a:fillRect/>
          </a:stretch>
        </p:blipFill>
        <p:spPr>
          <a:xfrm>
            <a:off x="320400" y="3506525"/>
            <a:ext cx="5824801" cy="1591200"/>
          </a:xfrm>
          <a:prstGeom prst="rect">
            <a:avLst/>
          </a:prstGeom>
          <a:noFill/>
          <a:ln>
            <a:noFill/>
          </a:ln>
        </p:spPr>
      </p:pic>
      <p:pic>
        <p:nvPicPr>
          <p:cNvPr id="246" name="Google Shape;246;g13448f65bb2_0_100"/>
          <p:cNvPicPr preferRelativeResize="0"/>
          <p:nvPr/>
        </p:nvPicPr>
        <p:blipFill>
          <a:blip r:embed="rId10">
            <a:alphaModFix/>
          </a:blip>
          <a:stretch>
            <a:fillRect/>
          </a:stretch>
        </p:blipFill>
        <p:spPr>
          <a:xfrm>
            <a:off x="135875" y="5857925"/>
            <a:ext cx="1600192" cy="415800"/>
          </a:xfrm>
          <a:prstGeom prst="rect">
            <a:avLst/>
          </a:prstGeom>
          <a:noFill/>
          <a:ln>
            <a:noFill/>
          </a:ln>
        </p:spPr>
      </p:pic>
      <p:sp>
        <p:nvSpPr>
          <p:cNvPr id="247" name="Google Shape;247;g13448f65bb2_0_100"/>
          <p:cNvSpPr txBox="1"/>
          <p:nvPr/>
        </p:nvSpPr>
        <p:spPr>
          <a:xfrm>
            <a:off x="320900" y="1300700"/>
            <a:ext cx="45408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t>Evolving the </a:t>
            </a:r>
            <a:r>
              <a:rPr b="1" lang="en-GB" sz="1600"/>
              <a:t>flavour state</a:t>
            </a:r>
            <a:r>
              <a:rPr lang="en-GB" sz="1600"/>
              <a:t> expansion in time, taking the inner product of </a:t>
            </a:r>
            <a:r>
              <a:rPr lang="en-GB" sz="1600"/>
              <a:t>this propagating state with a pure flavour state gives the </a:t>
            </a:r>
            <a:r>
              <a:rPr b="1" lang="en-GB" sz="1600"/>
              <a:t>oscillation</a:t>
            </a:r>
            <a:r>
              <a:rPr lang="en-GB" sz="1600"/>
              <a:t> </a:t>
            </a:r>
            <a:r>
              <a:rPr b="1" lang="en-GB" sz="1600"/>
              <a:t>amplitude</a:t>
            </a:r>
            <a:r>
              <a:rPr lang="en-GB" sz="1600"/>
              <a:t>. </a:t>
            </a:r>
            <a:r>
              <a:rPr lang="en-GB" sz="1600"/>
              <a:t> </a:t>
            </a:r>
            <a:endParaRPr sz="1600"/>
          </a:p>
        </p:txBody>
      </p:sp>
      <p:pic>
        <p:nvPicPr>
          <p:cNvPr id="248" name="Google Shape;248;g13448f65bb2_0_100"/>
          <p:cNvPicPr preferRelativeResize="0"/>
          <p:nvPr/>
        </p:nvPicPr>
        <p:blipFill>
          <a:blip r:embed="rId11">
            <a:alphaModFix/>
          </a:blip>
          <a:stretch>
            <a:fillRect/>
          </a:stretch>
        </p:blipFill>
        <p:spPr>
          <a:xfrm>
            <a:off x="320400" y="2728325"/>
            <a:ext cx="2293200" cy="381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13448f65bb2_0_184"/>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255" name="Google Shape;255;g13448f65bb2_0_184"/>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Particle Physics</a:t>
            </a:r>
            <a:endParaRPr sz="3800"/>
          </a:p>
        </p:txBody>
      </p:sp>
      <p:sp>
        <p:nvSpPr>
          <p:cNvPr id="256" name="Google Shape;256;g13448f65bb2_0_184"/>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257" name="Google Shape;257;g13448f65bb2_0_184"/>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258" name="Google Shape;258;g13448f65bb2_0_184"/>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259" name="Google Shape;259;g13448f65bb2_0_184"/>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260" name="Google Shape;260;g13448f65bb2_0_184"/>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pic>
        <p:nvPicPr>
          <p:cNvPr id="261" name="Google Shape;261;g13448f65bb2_0_184"/>
          <p:cNvPicPr preferRelativeResize="0"/>
          <p:nvPr/>
        </p:nvPicPr>
        <p:blipFill>
          <a:blip r:embed="rId6">
            <a:alphaModFix/>
          </a:blip>
          <a:stretch>
            <a:fillRect/>
          </a:stretch>
        </p:blipFill>
        <p:spPr>
          <a:xfrm>
            <a:off x="218938" y="2786888"/>
            <a:ext cx="4205958" cy="1657050"/>
          </a:xfrm>
          <a:prstGeom prst="rect">
            <a:avLst/>
          </a:prstGeom>
          <a:noFill/>
          <a:ln>
            <a:noFill/>
          </a:ln>
        </p:spPr>
      </p:pic>
      <p:pic>
        <p:nvPicPr>
          <p:cNvPr id="262" name="Google Shape;262;g13448f65bb2_0_184"/>
          <p:cNvPicPr preferRelativeResize="0"/>
          <p:nvPr/>
        </p:nvPicPr>
        <p:blipFill>
          <a:blip r:embed="rId7">
            <a:alphaModFix/>
          </a:blip>
          <a:stretch>
            <a:fillRect/>
          </a:stretch>
        </p:blipFill>
        <p:spPr>
          <a:xfrm>
            <a:off x="218975" y="951500"/>
            <a:ext cx="4205881" cy="1657038"/>
          </a:xfrm>
          <a:prstGeom prst="rect">
            <a:avLst/>
          </a:prstGeom>
          <a:noFill/>
          <a:ln>
            <a:noFill/>
          </a:ln>
        </p:spPr>
      </p:pic>
      <p:pic>
        <p:nvPicPr>
          <p:cNvPr id="263" name="Google Shape;263;g13448f65bb2_0_184"/>
          <p:cNvPicPr preferRelativeResize="0"/>
          <p:nvPr/>
        </p:nvPicPr>
        <p:blipFill>
          <a:blip r:embed="rId8">
            <a:alphaModFix/>
          </a:blip>
          <a:stretch>
            <a:fillRect/>
          </a:stretch>
        </p:blipFill>
        <p:spPr>
          <a:xfrm>
            <a:off x="218950" y="4622275"/>
            <a:ext cx="4205958" cy="1657050"/>
          </a:xfrm>
          <a:prstGeom prst="rect">
            <a:avLst/>
          </a:prstGeom>
          <a:noFill/>
          <a:ln>
            <a:noFill/>
          </a:ln>
        </p:spPr>
      </p:pic>
      <p:sp>
        <p:nvSpPr>
          <p:cNvPr id="264" name="Google Shape;264;g13448f65bb2_0_184"/>
          <p:cNvSpPr txBox="1"/>
          <p:nvPr/>
        </p:nvSpPr>
        <p:spPr>
          <a:xfrm>
            <a:off x="61300" y="6090350"/>
            <a:ext cx="3118200" cy="330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50">
                <a:solidFill>
                  <a:srgbClr val="2E414F"/>
                </a:solidFill>
                <a:latin typeface="Roboto"/>
                <a:ea typeface="Roboto"/>
                <a:cs typeface="Roboto"/>
                <a:sym typeface="Roboto"/>
              </a:rPr>
              <a:t>[ </a:t>
            </a:r>
            <a:r>
              <a:rPr i="1" lang="en-GB" sz="950">
                <a:solidFill>
                  <a:srgbClr val="2E414F"/>
                </a:solidFill>
                <a:latin typeface="Roboto"/>
                <a:ea typeface="Roboto"/>
                <a:cs typeface="Roboto"/>
                <a:sym typeface="Roboto"/>
              </a:rPr>
              <a:t>arXiv: Nuclear Theory</a:t>
            </a:r>
            <a:r>
              <a:rPr lang="en-GB" sz="950">
                <a:solidFill>
                  <a:srgbClr val="2E414F"/>
                </a:solidFill>
                <a:highlight>
                  <a:srgbClr val="FFFFFF"/>
                </a:highlight>
                <a:latin typeface="Roboto"/>
                <a:ea typeface="Roboto"/>
                <a:cs typeface="Roboto"/>
                <a:sym typeface="Roboto"/>
              </a:rPr>
              <a:t> 842 (2006): 877-879 ]</a:t>
            </a:r>
            <a:endParaRPr sz="1300">
              <a:latin typeface="Calibri"/>
              <a:ea typeface="Calibri"/>
              <a:cs typeface="Calibri"/>
              <a:sym typeface="Calibri"/>
            </a:endParaRPr>
          </a:p>
        </p:txBody>
      </p:sp>
      <p:pic>
        <p:nvPicPr>
          <p:cNvPr id="265" name="Google Shape;265;g13448f65bb2_0_184"/>
          <p:cNvPicPr preferRelativeResize="0"/>
          <p:nvPr/>
        </p:nvPicPr>
        <p:blipFill>
          <a:blip r:embed="rId9">
            <a:alphaModFix/>
          </a:blip>
          <a:stretch>
            <a:fillRect/>
          </a:stretch>
        </p:blipFill>
        <p:spPr>
          <a:xfrm>
            <a:off x="5302767" y="2281087"/>
            <a:ext cx="6826307" cy="2602025"/>
          </a:xfrm>
          <a:prstGeom prst="rect">
            <a:avLst/>
          </a:prstGeom>
          <a:noFill/>
          <a:ln>
            <a:noFill/>
          </a:ln>
        </p:spPr>
      </p:pic>
      <p:sp>
        <p:nvSpPr>
          <p:cNvPr id="266" name="Google Shape;266;g13448f65bb2_0_184"/>
          <p:cNvSpPr txBox="1"/>
          <p:nvPr/>
        </p:nvSpPr>
        <p:spPr>
          <a:xfrm>
            <a:off x="4872575" y="909750"/>
            <a:ext cx="3874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t>Neutrino Interactions</a:t>
            </a:r>
            <a:endParaRPr sz="2000"/>
          </a:p>
        </p:txBody>
      </p:sp>
      <p:sp>
        <p:nvSpPr>
          <p:cNvPr id="267" name="Google Shape;267;g13448f65bb2_0_184"/>
          <p:cNvSpPr txBox="1"/>
          <p:nvPr/>
        </p:nvSpPr>
        <p:spPr>
          <a:xfrm>
            <a:off x="10609100" y="4948150"/>
            <a:ext cx="1476600" cy="34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50">
                <a:solidFill>
                  <a:srgbClr val="434343"/>
                </a:solidFill>
                <a:latin typeface="Roboto"/>
                <a:ea typeface="Roboto"/>
                <a:cs typeface="Roboto"/>
                <a:sym typeface="Roboto"/>
              </a:rPr>
              <a:t>[ </a:t>
            </a:r>
            <a:r>
              <a:rPr lang="en-GB" sz="1000">
                <a:solidFill>
                  <a:srgbClr val="434343"/>
                </a:solidFill>
                <a:highlight>
                  <a:srgbClr val="FFFFFF"/>
                </a:highlight>
                <a:uFill>
                  <a:noFill/>
                </a:uFill>
                <a:hlinkClick r:id="rId10">
                  <a:extLst>
                    <a:ext uri="{A12FA001-AC4F-418D-AE19-62706E023703}">
                      <ahyp:hlinkClr val="tx"/>
                    </a:ext>
                  </a:extLst>
                </a:hlinkClick>
              </a:rPr>
              <a:t>arXiv:1507.08836</a:t>
            </a:r>
            <a:r>
              <a:rPr lang="en-GB" sz="1050">
                <a:solidFill>
                  <a:srgbClr val="434343"/>
                </a:solidFill>
                <a:highlight>
                  <a:srgbClr val="FFFFFF"/>
                </a:highlight>
                <a:latin typeface="Roboto"/>
                <a:ea typeface="Roboto"/>
                <a:cs typeface="Roboto"/>
                <a:sym typeface="Roboto"/>
              </a:rPr>
              <a:t>]</a:t>
            </a:r>
            <a:endParaRPr>
              <a:solidFill>
                <a:srgbClr val="434343"/>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13448f65bb2_0_203"/>
          <p:cNvSpPr/>
          <p:nvPr/>
        </p:nvSpPr>
        <p:spPr>
          <a:xfrm>
            <a:off x="1166" y="6399161"/>
            <a:ext cx="12192000" cy="4599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600">
                <a:solidFill>
                  <a:schemeClr val="lt1"/>
                </a:solidFill>
              </a:rPr>
              <a:t>Leon Bozianu - Stopped Muon Reconstruction</a:t>
            </a:r>
            <a:endParaRPr b="0" i="0" sz="1600" u="none" cap="none" strike="noStrike">
              <a:solidFill>
                <a:srgbClr val="013B82"/>
              </a:solidFill>
              <a:latin typeface="Arial"/>
              <a:ea typeface="Arial"/>
              <a:cs typeface="Arial"/>
              <a:sym typeface="Arial"/>
            </a:endParaRPr>
          </a:p>
        </p:txBody>
      </p:sp>
      <p:sp>
        <p:nvSpPr>
          <p:cNvPr id="274" name="Google Shape;274;g13448f65bb2_0_203"/>
          <p:cNvSpPr/>
          <p:nvPr/>
        </p:nvSpPr>
        <p:spPr>
          <a:xfrm>
            <a:off x="0" y="343"/>
            <a:ext cx="12192000" cy="764700"/>
          </a:xfrm>
          <a:prstGeom prst="rect">
            <a:avLst/>
          </a:prstGeom>
          <a:solidFill>
            <a:srgbClr val="A8053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800">
                <a:solidFill>
                  <a:schemeClr val="lt1"/>
                </a:solidFill>
              </a:rPr>
              <a:t>Particle Physics</a:t>
            </a:r>
            <a:endParaRPr sz="2000"/>
          </a:p>
        </p:txBody>
      </p:sp>
      <p:sp>
        <p:nvSpPr>
          <p:cNvPr id="275" name="Google Shape;275;g13448f65bb2_0_203"/>
          <p:cNvSpPr txBox="1"/>
          <p:nvPr/>
        </p:nvSpPr>
        <p:spPr>
          <a:xfrm>
            <a:off x="9954075" y="6478567"/>
            <a:ext cx="2175000" cy="301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800" u="none" cap="none" strike="noStrike">
                <a:solidFill>
                  <a:schemeClr val="lt1"/>
                </a:solidFill>
                <a:latin typeface="Arial"/>
                <a:ea typeface="Arial"/>
                <a:cs typeface="Arial"/>
                <a:sym typeface="Arial"/>
              </a:rPr>
              <a:t>‹#›</a:t>
            </a:fld>
            <a:endParaRPr b="0" i="0" sz="1800" u="none" cap="none" strike="noStrike">
              <a:solidFill>
                <a:schemeClr val="lt1"/>
              </a:solidFill>
              <a:latin typeface="Arial"/>
              <a:ea typeface="Arial"/>
              <a:cs typeface="Arial"/>
              <a:sym typeface="Arial"/>
            </a:endParaRPr>
          </a:p>
        </p:txBody>
      </p:sp>
      <p:sp>
        <p:nvSpPr>
          <p:cNvPr id="276" name="Google Shape;276;g13448f65bb2_0_203"/>
          <p:cNvSpPr/>
          <p:nvPr/>
        </p:nvSpPr>
        <p:spPr>
          <a:xfrm>
            <a:off x="19799" y="6421258"/>
            <a:ext cx="1352400" cy="415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600">
                <a:solidFill>
                  <a:schemeClr val="lt1"/>
                </a:solidFill>
              </a:rPr>
              <a:t>08/07/2022</a:t>
            </a:r>
            <a:endParaRPr sz="1600">
              <a:solidFill>
                <a:srgbClr val="013B82"/>
              </a:solidFill>
              <a:latin typeface="Arial"/>
              <a:ea typeface="Arial"/>
              <a:cs typeface="Arial"/>
              <a:sym typeface="Arial"/>
            </a:endParaRPr>
          </a:p>
        </p:txBody>
      </p:sp>
      <p:pic>
        <p:nvPicPr>
          <p:cNvPr descr="Logo til samarbejde – Københavns Universitet" id="277" name="Google Shape;277;g13448f65bb2_0_203"/>
          <p:cNvPicPr preferRelativeResize="0"/>
          <p:nvPr/>
        </p:nvPicPr>
        <p:blipFill rotWithShape="1">
          <a:blip r:embed="rId3">
            <a:alphaModFix/>
          </a:blip>
          <a:srcRect b="32545" l="31099" r="4591" t="32576"/>
          <a:stretch/>
        </p:blipFill>
        <p:spPr>
          <a:xfrm>
            <a:off x="695400" y="198165"/>
            <a:ext cx="1736192" cy="350810"/>
          </a:xfrm>
          <a:prstGeom prst="rect">
            <a:avLst/>
          </a:prstGeom>
          <a:noFill/>
          <a:ln>
            <a:noFill/>
          </a:ln>
        </p:spPr>
      </p:pic>
      <p:pic>
        <p:nvPicPr>
          <p:cNvPr id="278" name="Google Shape;278;g13448f65bb2_0_203"/>
          <p:cNvPicPr preferRelativeResize="0"/>
          <p:nvPr/>
        </p:nvPicPr>
        <p:blipFill rotWithShape="1">
          <a:blip r:embed="rId4">
            <a:alphaModFix/>
          </a:blip>
          <a:srcRect b="44815" l="24425" r="0" t="0"/>
          <a:stretch/>
        </p:blipFill>
        <p:spPr>
          <a:xfrm>
            <a:off x="135881" y="143577"/>
            <a:ext cx="480588" cy="484586"/>
          </a:xfrm>
          <a:prstGeom prst="rect">
            <a:avLst/>
          </a:prstGeom>
          <a:noFill/>
          <a:ln>
            <a:noFill/>
          </a:ln>
        </p:spPr>
      </p:pic>
      <p:pic>
        <p:nvPicPr>
          <p:cNvPr descr="A picture containing icon&#10;&#10;Description automatically generated" id="279" name="Google Shape;279;g13448f65bb2_0_203"/>
          <p:cNvPicPr preferRelativeResize="0"/>
          <p:nvPr/>
        </p:nvPicPr>
        <p:blipFill rotWithShape="1">
          <a:blip r:embed="rId5">
            <a:alphaModFix/>
          </a:blip>
          <a:srcRect b="0" l="0" r="0" t="0"/>
          <a:stretch/>
        </p:blipFill>
        <p:spPr>
          <a:xfrm>
            <a:off x="11565186" y="120361"/>
            <a:ext cx="520515" cy="520515"/>
          </a:xfrm>
          <a:prstGeom prst="rect">
            <a:avLst/>
          </a:prstGeom>
          <a:noFill/>
          <a:ln>
            <a:noFill/>
          </a:ln>
        </p:spPr>
      </p:pic>
      <p:sp>
        <p:nvSpPr>
          <p:cNvPr id="280" name="Google Shape;280;g13448f65bb2_0_203"/>
          <p:cNvSpPr txBox="1"/>
          <p:nvPr/>
        </p:nvSpPr>
        <p:spPr>
          <a:xfrm>
            <a:off x="3493650" y="909750"/>
            <a:ext cx="5204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t>Where do the neutrinos come from?</a:t>
            </a:r>
            <a:endParaRPr sz="2400"/>
          </a:p>
        </p:txBody>
      </p:sp>
      <p:pic>
        <p:nvPicPr>
          <p:cNvPr id="281" name="Google Shape;281;g13448f65bb2_0_203"/>
          <p:cNvPicPr preferRelativeResize="0"/>
          <p:nvPr/>
        </p:nvPicPr>
        <p:blipFill>
          <a:blip r:embed="rId6">
            <a:alphaModFix/>
          </a:blip>
          <a:stretch>
            <a:fillRect/>
          </a:stretch>
        </p:blipFill>
        <p:spPr>
          <a:xfrm>
            <a:off x="6753425" y="1876275"/>
            <a:ext cx="5070525" cy="3855200"/>
          </a:xfrm>
          <a:prstGeom prst="rect">
            <a:avLst/>
          </a:prstGeom>
          <a:noFill/>
          <a:ln>
            <a:noFill/>
          </a:ln>
        </p:spPr>
      </p:pic>
      <p:sp>
        <p:nvSpPr>
          <p:cNvPr id="282" name="Google Shape;282;g13448f65bb2_0_203"/>
          <p:cNvSpPr txBox="1"/>
          <p:nvPr/>
        </p:nvSpPr>
        <p:spPr>
          <a:xfrm>
            <a:off x="6923275" y="5943475"/>
            <a:ext cx="5006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solidFill>
                  <a:srgbClr val="2E414F"/>
                </a:solidFill>
                <a:highlight>
                  <a:srgbClr val="FFFFFF"/>
                </a:highlight>
                <a:latin typeface="Roboto"/>
                <a:ea typeface="Roboto"/>
                <a:cs typeface="Roboto"/>
                <a:sym typeface="Roboto"/>
              </a:rPr>
              <a:t>Figure from Kajita, T. “Atmospheric neutrinos and discovery of neutrino oscillations.”</a:t>
            </a:r>
            <a:endParaRPr sz="900"/>
          </a:p>
        </p:txBody>
      </p:sp>
      <p:pic>
        <p:nvPicPr>
          <p:cNvPr id="283" name="Google Shape;283;g13448f65bb2_0_203"/>
          <p:cNvPicPr preferRelativeResize="0"/>
          <p:nvPr/>
        </p:nvPicPr>
        <p:blipFill>
          <a:blip r:embed="rId7">
            <a:alphaModFix/>
          </a:blip>
          <a:stretch>
            <a:fillRect/>
          </a:stretch>
        </p:blipFill>
        <p:spPr>
          <a:xfrm>
            <a:off x="135875" y="1620301"/>
            <a:ext cx="4644676" cy="3666550"/>
          </a:xfrm>
          <a:prstGeom prst="rect">
            <a:avLst/>
          </a:prstGeom>
          <a:noFill/>
          <a:ln>
            <a:noFill/>
          </a:ln>
        </p:spPr>
      </p:pic>
      <p:sp>
        <p:nvSpPr>
          <p:cNvPr id="284" name="Google Shape;284;g13448f65bb2_0_203"/>
          <p:cNvSpPr txBox="1"/>
          <p:nvPr/>
        </p:nvSpPr>
        <p:spPr>
          <a:xfrm>
            <a:off x="135875" y="5300375"/>
            <a:ext cx="41217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800">
                <a:solidFill>
                  <a:srgbClr val="434343"/>
                </a:solidFill>
              </a:rPr>
              <a:t>Jash, Abhik. (2018). Studies on the Physics of Resistive Plate Chambers in Relation to the INO Experiment. </a:t>
            </a:r>
            <a:endParaRPr sz="800">
              <a:solidFill>
                <a:srgbClr val="434343"/>
              </a:solidFill>
            </a:endParaRPr>
          </a:p>
        </p:txBody>
      </p:sp>
      <p:pic>
        <p:nvPicPr>
          <p:cNvPr id="285" name="Google Shape;285;g13448f65bb2_0_203"/>
          <p:cNvPicPr preferRelativeResize="0"/>
          <p:nvPr/>
        </p:nvPicPr>
        <p:blipFill rotWithShape="1">
          <a:blip r:embed="rId8">
            <a:alphaModFix/>
          </a:blip>
          <a:srcRect b="0" l="0" r="0" t="0"/>
          <a:stretch/>
        </p:blipFill>
        <p:spPr>
          <a:xfrm>
            <a:off x="6260907" y="1486875"/>
            <a:ext cx="5304268" cy="42242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285"/>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2016-02-24T13:02:17Z</dcterms:created>
  <dc:creator>Mead, James [sgjmead]</dc:creator>
</cp:coreProperties>
</file>